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49" r:id="rId2"/>
    <p:sldId id="403" r:id="rId3"/>
    <p:sldId id="400" r:id="rId4"/>
    <p:sldId id="399" r:id="rId5"/>
    <p:sldId id="257" r:id="rId6"/>
    <p:sldId id="524" r:id="rId7"/>
    <p:sldId id="407" r:id="rId8"/>
    <p:sldId id="351" r:id="rId9"/>
    <p:sldId id="368" r:id="rId10"/>
    <p:sldId id="525" r:id="rId11"/>
    <p:sldId id="526" r:id="rId12"/>
    <p:sldId id="518" r:id="rId13"/>
    <p:sldId id="519" r:id="rId14"/>
    <p:sldId id="520" r:id="rId15"/>
    <p:sldId id="492" r:id="rId16"/>
    <p:sldId id="398" r:id="rId17"/>
    <p:sldId id="523" r:id="rId18"/>
    <p:sldId id="503" r:id="rId19"/>
    <p:sldId id="449" r:id="rId20"/>
    <p:sldId id="547" r:id="rId21"/>
    <p:sldId id="527" r:id="rId22"/>
    <p:sldId id="528" r:id="rId23"/>
    <p:sldId id="529" r:id="rId24"/>
    <p:sldId id="530" r:id="rId25"/>
    <p:sldId id="500" r:id="rId26"/>
    <p:sldId id="495" r:id="rId27"/>
    <p:sldId id="496" r:id="rId28"/>
    <p:sldId id="497" r:id="rId29"/>
    <p:sldId id="538" r:id="rId30"/>
    <p:sldId id="531" r:id="rId31"/>
    <p:sldId id="532" r:id="rId32"/>
    <p:sldId id="536" r:id="rId33"/>
    <p:sldId id="533" r:id="rId34"/>
    <p:sldId id="534" r:id="rId35"/>
    <p:sldId id="535" r:id="rId36"/>
    <p:sldId id="494" r:id="rId37"/>
    <p:sldId id="537" r:id="rId38"/>
    <p:sldId id="443" r:id="rId39"/>
    <p:sldId id="539" r:id="rId40"/>
    <p:sldId id="540" r:id="rId41"/>
    <p:sldId id="541" r:id="rId42"/>
    <p:sldId id="470" r:id="rId43"/>
    <p:sldId id="543" r:id="rId44"/>
    <p:sldId id="544" r:id="rId45"/>
    <p:sldId id="545" r:id="rId46"/>
    <p:sldId id="546" r:id="rId47"/>
    <p:sldId id="401" r:id="rId48"/>
    <p:sldId id="542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isonh\Local%20Settings\Temporary%20Internet%20Files\Content.Outlook\AAQWMOAS\YearToDateNov2010ForP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CA" dirty="0"/>
          </a:p>
        </c:rich>
      </c:tx>
      <c:layout>
        <c:manualLayout>
          <c:xMode val="edge"/>
          <c:yMode val="edge"/>
          <c:x val="0.31643674808848132"/>
          <c:y val="1.632653061224496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85651793525839E-2"/>
          <c:y val="0.16762139107611551"/>
          <c:w val="0.84007949006374971"/>
          <c:h val="0.74170166229222012"/>
        </c:manualLayout>
      </c:layout>
      <c:pie3DChart>
        <c:varyColors val="1"/>
        <c:ser>
          <c:idx val="0"/>
          <c:order val="0"/>
          <c:spPr>
            <a:solidFill>
              <a:srgbClr val="0066FF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136346237970255E-2"/>
                  <c:y val="1.288292088488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861493875766595E-3"/>
                  <c:y val="-0.110345425571803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Family/Relationship
</a:t>
                    </a:r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4718917608125071"/>
                  <c:y val="-6.98411136107986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Mental Health
</a:t>
                    </a:r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23567366579364E-3"/>
                  <c:y val="-0.136096019247594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Occupational
</a:t>
                    </a:r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Psychiatric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748797025372323E-2"/>
                  <c:y val="-2.89388826396700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Physical/Mental/</a:t>
                    </a:r>
                  </a:p>
                  <a:p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Cognitive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5570107447506773"/>
                  <c:y val="-1.6453880764904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'Problem Types'!$A$2:$A$10</c:f>
              <c:strCache>
                <c:ptCount val="9"/>
                <c:pt idx="0">
                  <c:v>Addictive Disorder</c:v>
                </c:pt>
                <c:pt idx="1">
                  <c:v>Family/Relationship</c:v>
                </c:pt>
                <c:pt idx="2">
                  <c:v>Legal/Licensing</c:v>
                </c:pt>
                <c:pt idx="3">
                  <c:v>Mental Health</c:v>
                </c:pt>
                <c:pt idx="4">
                  <c:v>Occupational</c:v>
                </c:pt>
                <c:pt idx="5">
                  <c:v>Psychiatric</c:v>
                </c:pt>
                <c:pt idx="6">
                  <c:v>Other Personal</c:v>
                </c:pt>
                <c:pt idx="7">
                  <c:v>Physical/Mental/Cognitive</c:v>
                </c:pt>
                <c:pt idx="8">
                  <c:v>Other/Unknown</c:v>
                </c:pt>
              </c:strCache>
            </c:strRef>
          </c:cat>
          <c:val>
            <c:numRef>
              <c:f>'Problem Types'!$C$2:$C$10</c:f>
              <c:numCache>
                <c:formatCode>0%</c:formatCode>
                <c:ptCount val="9"/>
                <c:pt idx="0">
                  <c:v>0.14990512333965839</c:v>
                </c:pt>
                <c:pt idx="1">
                  <c:v>0.18089816571790304</c:v>
                </c:pt>
                <c:pt idx="2">
                  <c:v>3.22580645161296E-2</c:v>
                </c:pt>
                <c:pt idx="3">
                  <c:v>0.29032258064516692</c:v>
                </c:pt>
                <c:pt idx="4">
                  <c:v>0.20556609740670692</c:v>
                </c:pt>
                <c:pt idx="5">
                  <c:v>8.7286527514231493E-2</c:v>
                </c:pt>
                <c:pt idx="6">
                  <c:v>2.2137887413030358E-2</c:v>
                </c:pt>
                <c:pt idx="7">
                  <c:v>2.34029095509172E-2</c:v>
                </c:pt>
                <c:pt idx="8">
                  <c:v>8.2226438962684119E-3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5FE81-2CB1-49E5-A192-A6731AAB0D0D}" type="datetimeFigureOut">
              <a:rPr lang="en-CA" smtClean="0"/>
              <a:pPr/>
              <a:t>09/02/2016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B0BB-2A84-483F-BBBE-D54767D9AFC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49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50547-B5F4-4747-A394-AD6257A9AB75}" type="datetimeFigureOut">
              <a:rPr lang="en-CA" smtClean="0"/>
              <a:pPr/>
              <a:t>09/02/2016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416D1-B2AE-484D-AC04-0013EDD5EDF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76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Reference???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3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6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77AC-59C9-4A43-9743-B6492DD9E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8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7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4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77AC-59C9-4A43-9743-B6492DD9E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7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dirty="0" smtClean="0"/>
              <a:t>Self awareness is one of our most valuable tools in preventing burnout!!!  Is the image I am portraying to the outside world indicative of what’s really going on for you?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131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Check-in</a:t>
            </a:r>
            <a:r>
              <a:rPr lang="en-CA" baseline="0" dirty="0" smtClean="0"/>
              <a:t> with yourself. You are the only one who can answer the question “how am I doing?”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200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862B0-0F86-48BB-8DA9-BD728F3061BF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Lipsenthal</a:t>
            </a:r>
            <a:r>
              <a:rPr lang="en-US" dirty="0" smtClean="0"/>
              <a:t>:</a:t>
            </a:r>
            <a:r>
              <a:rPr lang="en-US" baseline="0" dirty="0" smtClean="0"/>
              <a:t> Finding Balance in a Medical Life, pg. 29. Personality traits of those attracted to medicine: intelligent, caring, inquisitive, and sensitive.  Also competitive, obsessive, </a:t>
            </a:r>
            <a:r>
              <a:rPr lang="en-US" baseline="0" dirty="0" err="1" smtClean="0"/>
              <a:t>perfectionistic</a:t>
            </a:r>
            <a:r>
              <a:rPr lang="en-US" baseline="0" dirty="0" smtClean="0"/>
              <a:t>, compulsive, Type A. These characteristics are helpful in many ways and helped them get to medical school. But….this can lead to difficulty setting boundaries, overworking, inflexible, intolerant of errors, self-denying, controlling.</a:t>
            </a:r>
          </a:p>
          <a:p>
            <a:r>
              <a:rPr lang="en-US" baseline="0" dirty="0" smtClean="0"/>
              <a:t>Burnout leads to consequences…..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we feel</a:t>
            </a:r>
            <a:r>
              <a:rPr lang="en-CA" baseline="0" dirty="0" smtClean="0"/>
              <a:t> that we have little control over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576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slide shows a physician</a:t>
            </a:r>
            <a:r>
              <a:rPr lang="en-CA" baseline="0" dirty="0" smtClean="0"/>
              <a:t> who is encountering barriers in taking care of his physical health.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7717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AF099-7354-4A15-B59D-0293CA296832}" type="slidenum">
              <a:rPr lang="en-CA" smtClean="0"/>
              <a:pPr/>
              <a:t>39</a:t>
            </a:fld>
            <a:endParaRPr lang="en-CA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From 2012 ICPH Keynote, retired </a:t>
            </a:r>
            <a:r>
              <a:rPr lang="en-US" smtClean="0"/>
              <a:t>military officer.  </a:t>
            </a:r>
            <a:r>
              <a:rPr lang="en-US" dirty="0" smtClean="0"/>
              <a:t>Promotes concept of social support being vital in the workplace.  I would connect both</a:t>
            </a:r>
            <a:r>
              <a:rPr lang="en-US" baseline="0" dirty="0" smtClean="0"/>
              <a:t> types of support in this message: that is, even when more seriously ill or distressed, clinical intervention is not likely without social support as well.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18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confront our reluctance to get involved and help one another</a:t>
            </a:r>
            <a:r>
              <a:rPr lang="en-US" dirty="0" smtClean="0"/>
              <a:t>.  This introduces</a:t>
            </a:r>
            <a:r>
              <a:rPr lang="en-US" baseline="0" dirty="0" smtClean="0"/>
              <a:t> the concept of intervention.  Given that it is all but impossible for a substance dependent doc to ask for help on their own, learning to recognize a colleague in distress and overcome one’s internal reluctance to respond is probably the most important task / message in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30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900" dirty="0" smtClean="0"/>
              <a:t>I usually show the heading and explain that these slogans are the kinds of thoughts,</a:t>
            </a:r>
            <a:r>
              <a:rPr lang="en-US" sz="900" baseline="0" dirty="0" smtClean="0"/>
              <a:t> attitudes and beliefs colleagues have that prevent taking action.  Before I show the bullet points, I ask audience members to shout out some examples.  After I offer one, usually the first one, they have no trouble coming up with most of the rest, and often others.  Then I show the bullets and comment on why they are flawed as outlined below.</a:t>
            </a:r>
            <a:endParaRPr lang="en-US" sz="900" dirty="0" smtClean="0"/>
          </a:p>
          <a:p>
            <a:pPr>
              <a:lnSpc>
                <a:spcPct val="80000"/>
              </a:lnSpc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900" dirty="0" smtClean="0"/>
              <a:t>“</a:t>
            </a:r>
            <a:r>
              <a:rPr lang="en-US" sz="900" dirty="0"/>
              <a:t>None of my business”: avoids personal responsibility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yes it is – we need each other in healthy community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“I don’t have information”: I don’t or won’t trust my own judgment, my visceral empathy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trust your gut; sufficient info to make a firm diagnosis is not needed; get more info if necessary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“What if I’m wrong?”: No need to make a firm diagnosis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you’re not wrong…there is something wrong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“I don’t want to get burned again.”: previous effort not effective? Was it skilled? Genuine? Self concern transcending other concern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can build on earlier attempts.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“There’s nothing I can do to help.”: I don’t have power.  I give responsibility to others. Not helping makes a problem worse.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who can say how much impact you have.  Join with others. Efforts might be additive.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“They brought this on themselves…”: Myth of needing to bottom out.  Myth of intentionality.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they are ill and unable to help themselves.  We have </a:t>
            </a:r>
            <a:r>
              <a:rPr lang="en-US" sz="900" dirty="0" err="1"/>
              <a:t>respsibility</a:t>
            </a:r>
            <a:r>
              <a:rPr lang="en-US" sz="900" dirty="0"/>
              <a:t> too.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“What if I hurt them?”: Myth of committing “professional homicide”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you are saving them and system will support recovery.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“What if they hurt me?”: Fear of retribution</a:t>
            </a:r>
          </a:p>
          <a:p>
            <a:pPr>
              <a:lnSpc>
                <a:spcPct val="80000"/>
              </a:lnSpc>
            </a:pPr>
            <a:r>
              <a:rPr lang="en-US" sz="900" dirty="0"/>
              <a:t>Antithesis: good faith effort seldom punished.  Lawsuits rare.  Gratitude more common.</a:t>
            </a:r>
          </a:p>
          <a:p>
            <a:pPr>
              <a:lnSpc>
                <a:spcPct val="8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8244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77AC-59C9-4A43-9743-B6492DD9E87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1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 a first response, this</a:t>
            </a:r>
            <a:r>
              <a:rPr lang="en-CA" baseline="0" dirty="0" smtClean="0"/>
              <a:t> is a collegial, caring, thing to do.  Even if rebuffed, this is still worth a try at the first sign of distress in a colleague.  This is a hallmark of a healthy medical community where one colleague feels safe in reaching out to another.</a:t>
            </a:r>
          </a:p>
          <a:p>
            <a:r>
              <a:rPr lang="en-CA" baseline="0" dirty="0" smtClean="0"/>
              <a:t>Helping  resources include student services, PAIRO hotline, PHP, others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77AC-59C9-4A43-9743-B6492DD9E87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5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even in healthy community, informal, collegial offers of help might be rejected.  So we need a process to confront a doc when we have reason to be concerned.</a:t>
            </a:r>
          </a:p>
        </p:txBody>
      </p:sp>
    </p:spTree>
    <p:extLst>
      <p:ext uri="{BB962C8B-B14F-4D97-AF65-F5344CB8AC3E}">
        <p14:creationId xmlns:p14="http://schemas.microsoft.com/office/powerpoint/2010/main" val="343666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describe how we prepare and carry out an intervention.  Much of the time this is done by colleagues of the doc, guided by us</a:t>
            </a:r>
            <a:r>
              <a:rPr lang="en-US" dirty="0" smtClean="0"/>
              <a:t>.  This can be a career</a:t>
            </a:r>
            <a:r>
              <a:rPr lang="en-US" baseline="0" dirty="0" smtClean="0"/>
              <a:t> and life saving event.  I remind an audience of students that the right individuals (respected, in authority and leadership positions) must be chosen and prepared to do this, at the right time and place.</a:t>
            </a:r>
          </a:p>
          <a:p>
            <a:r>
              <a:rPr lang="en-US" baseline="0" dirty="0" smtClean="0"/>
              <a:t>My own story involves three attempts at intervention, with elements of all of the above except the last point, until finally I called for help only because of the last point!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2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330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What </a:t>
            </a:r>
            <a:r>
              <a:rPr lang="en-US" baseline="0" dirty="0" smtClean="0"/>
              <a:t>are some of the stressors that you’re facing?</a:t>
            </a:r>
          </a:p>
          <a:p>
            <a:r>
              <a:rPr lang="en-US" sz="1200" u="sng" dirty="0" smtClean="0"/>
              <a:t>Dr. Allan </a:t>
            </a:r>
            <a:r>
              <a:rPr lang="en-US" sz="1200" u="sng" dirty="0" err="1" smtClean="0"/>
              <a:t>Peterkin</a:t>
            </a:r>
            <a:r>
              <a:rPr lang="en-US" sz="1200" u="sng" baseline="0" dirty="0" smtClean="0"/>
              <a:t> (</a:t>
            </a:r>
            <a:r>
              <a:rPr lang="en-US" sz="1200" u="sng" baseline="0" dirty="0" err="1" smtClean="0"/>
              <a:t>toronto</a:t>
            </a:r>
            <a:r>
              <a:rPr lang="en-US" sz="1200" u="sng" baseline="0" dirty="0" smtClean="0"/>
              <a:t> Psychiatrist) </a:t>
            </a:r>
            <a:r>
              <a:rPr lang="en-US" sz="1200" u="sng" dirty="0" smtClean="0"/>
              <a:t> “Staying Human During Residency Training</a:t>
            </a:r>
            <a:r>
              <a:rPr lang="en-US" sz="1400" u="sng" dirty="0" smtClean="0"/>
              <a:t>”</a:t>
            </a:r>
          </a:p>
          <a:p>
            <a:r>
              <a:rPr lang="en-US" sz="1400" u="none" dirty="0" smtClean="0"/>
              <a:t>How</a:t>
            </a:r>
            <a:r>
              <a:rPr lang="en-US" sz="1400" u="none" baseline="0" dirty="0" smtClean="0"/>
              <a:t> many of you can relate to one or more items on this list?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0983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6864C7-CC77-45D6-9EEC-7A3D2D6D6C0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9672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9B820E-53CE-487F-8E9B-9A586AD1921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4800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</p:spPr>
        <p:txBody>
          <a:bodyPr/>
          <a:lstStyle/>
          <a:p>
            <a:fld id="{A3704DF1-4809-4BEB-AEB7-A74BAEC3D125}" type="slidenum">
              <a:rPr lang="en-CA"/>
              <a:pPr/>
              <a:t>12</a:t>
            </a:fld>
            <a:endParaRPr lang="en-CA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z="1600" dirty="0" smtClean="0">
                <a:cs typeface="Times New Roman" pitchFamily="18" charset="0"/>
              </a:rPr>
              <a:t>What we do know about stress –</a:t>
            </a:r>
            <a:r>
              <a:rPr lang="en-CA" sz="1600" baseline="0" dirty="0" smtClean="0">
                <a:cs typeface="Times New Roman" pitchFamily="18" charset="0"/>
              </a:rPr>
              <a:t> there are physical, psychological, and behavioural consequences.  On a physical level, </a:t>
            </a:r>
            <a:r>
              <a:rPr lang="en-CA" sz="1600" dirty="0" smtClean="0">
                <a:cs typeface="Times New Roman" pitchFamily="18" charset="0"/>
              </a:rPr>
              <a:t>stress leads to elevated </a:t>
            </a:r>
            <a:r>
              <a:rPr lang="en-CA" sz="1600" dirty="0" err="1" smtClean="0">
                <a:cs typeface="Times New Roman" pitchFamily="18" charset="0"/>
              </a:rPr>
              <a:t>cortisol</a:t>
            </a:r>
            <a:r>
              <a:rPr lang="en-CA" sz="1600" baseline="0" dirty="0" smtClean="0">
                <a:cs typeface="Times New Roman" pitchFamily="18" charset="0"/>
              </a:rPr>
              <a:t> levels – leads to </a:t>
            </a:r>
            <a:r>
              <a:rPr lang="en-CA" sz="1600" baseline="0" dirty="0" err="1" smtClean="0">
                <a:cs typeface="Times New Roman" pitchFamily="18" charset="0"/>
              </a:rPr>
              <a:t>probs</a:t>
            </a:r>
            <a:r>
              <a:rPr lang="en-CA" sz="1600" baseline="0" dirty="0" smtClean="0">
                <a:cs typeface="Times New Roman" pitchFamily="18" charset="0"/>
              </a:rPr>
              <a:t> with glucose </a:t>
            </a:r>
            <a:r>
              <a:rPr lang="en-CA" sz="1600" baseline="0" dirty="0" err="1" smtClean="0">
                <a:cs typeface="Times New Roman" pitchFamily="18" charset="0"/>
              </a:rPr>
              <a:t>metab</a:t>
            </a:r>
            <a:r>
              <a:rPr lang="en-CA" sz="1600" baseline="0" dirty="0" smtClean="0">
                <a:cs typeface="Times New Roman" pitchFamily="18" charset="0"/>
              </a:rPr>
              <a:t> (essential a pre-diabetic weight); impact on cardiovascular system, hypertension; loss of memory – short term encoding, adverse effect on immune function (which leads to all sorts of physical problems)</a:t>
            </a:r>
            <a:endParaRPr lang="en-CA" sz="16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effects of stress are cumulative</a:t>
            </a:r>
            <a:r>
              <a:rPr lang="en-CA" baseline="0" dirty="0" smtClean="0"/>
              <a:t> and over time it overwhelms our own capacity to deal with stress in a healthy way.</a:t>
            </a:r>
          </a:p>
          <a:p>
            <a:r>
              <a:rPr lang="en-CA" baseline="0" dirty="0" smtClean="0"/>
              <a:t>This leads to a decrease in healthy behaviours and an increase in unhealthy behaviours.</a:t>
            </a:r>
          </a:p>
          <a:p>
            <a:r>
              <a:rPr lang="en-CA" baseline="0" dirty="0" smtClean="0"/>
              <a:t>Can eventually lead to burnout and compassion fatigue.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04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you identify a problem for  yourself or colleague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75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16D1-B2AE-484D-AC04-0013EDD5EDF7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617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A_ppt_cover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443600"/>
            <a:ext cx="6400800" cy="413764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910800"/>
            <a:ext cx="7772400" cy="486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6" name="Picture 5" descr="OMA_PhysicianH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643578"/>
            <a:ext cx="2018816" cy="785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A_ppt_internals_white.jpg"/>
          <p:cNvPicPr>
            <a:picLocks noChangeAspect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>
          <a:xfrm>
            <a:off x="0" y="0"/>
            <a:ext cx="9144000" cy="592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48400"/>
            <a:ext cx="8488800" cy="64080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8000" y="1036800"/>
            <a:ext cx="3891600" cy="3308400"/>
          </a:xfrm>
        </p:spPr>
        <p:txBody>
          <a:bodyPr>
            <a:normAutofit/>
          </a:bodyPr>
          <a:lstStyle>
            <a:lvl1pPr marL="122400" indent="-122400">
              <a:lnSpc>
                <a:spcPct val="135000"/>
              </a:lnSpc>
              <a:spcBef>
                <a:spcPts val="1200"/>
              </a:spcBef>
              <a:defRPr sz="13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0" y="1036800"/>
            <a:ext cx="3891600" cy="3308400"/>
          </a:xfrm>
        </p:spPr>
        <p:txBody>
          <a:bodyPr>
            <a:normAutofit/>
          </a:bodyPr>
          <a:lstStyle>
            <a:lvl1pPr marL="122400" indent="-122400">
              <a:lnSpc>
                <a:spcPct val="135000"/>
              </a:lnSpc>
              <a:spcBef>
                <a:spcPts val="1200"/>
              </a:spcBef>
              <a:defRPr sz="13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  <p:pic>
        <p:nvPicPr>
          <p:cNvPr id="11" name="Picture 10" descr="OMA_ppt_internals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OMA_PhysicianH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019800"/>
            <a:ext cx="1447800" cy="56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A_ppt_cover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753" y="909918"/>
            <a:ext cx="7772400" cy="484094"/>
          </a:xfrm>
        </p:spPr>
        <p:txBody>
          <a:bodyPr>
            <a:normAutofit/>
          </a:bodyPr>
          <a:lstStyle>
            <a:lvl1pPr algn="l">
              <a:lnSpc>
                <a:spcPts val="24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687" y="1443321"/>
            <a:ext cx="6400800" cy="30927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of 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 descr="OMA_PhysicianH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562600"/>
            <a:ext cx="1676400" cy="652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981200"/>
            <a:ext cx="6705600" cy="41148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 - Internal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MA_ppt_internals_whi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MA_PhysicianHP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19800"/>
            <a:ext cx="1447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328426"/>
            <a:ext cx="8337176" cy="4873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24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8" y="1662952"/>
            <a:ext cx="8485094" cy="2680447"/>
          </a:xfrm>
        </p:spPr>
        <p:txBody>
          <a:bodyPr>
            <a:normAutofit/>
          </a:bodyPr>
          <a:lstStyle>
            <a:lvl1pPr marL="120650" indent="-120650">
              <a:lnSpc>
                <a:spcPts val="1700"/>
              </a:lnSpc>
              <a:spcBef>
                <a:spcPts val="1200"/>
              </a:spcBef>
              <a:buClr>
                <a:srgbClr val="7399C6"/>
              </a:buClr>
              <a:defRPr sz="1300" baseline="0">
                <a:solidFill>
                  <a:srgbClr val="00245D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300"/>
            </a:lvl2pPr>
            <a:lvl3pPr>
              <a:lnSpc>
                <a:spcPts val="1700"/>
              </a:lnSpc>
              <a:spcBef>
                <a:spcPts val="0"/>
              </a:spcBef>
              <a:defRPr sz="1300"/>
            </a:lvl3pPr>
            <a:lvl4pPr>
              <a:lnSpc>
                <a:spcPts val="1700"/>
              </a:lnSpc>
              <a:spcBef>
                <a:spcPts val="0"/>
              </a:spcBef>
              <a:defRPr sz="1300"/>
            </a:lvl4pPr>
            <a:lvl5pPr>
              <a:lnSpc>
                <a:spcPts val="1700"/>
              </a:lnSpc>
              <a:spcBef>
                <a:spcPts val="0"/>
              </a:spcBef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49623" y="788894"/>
            <a:ext cx="8489577" cy="639762"/>
          </a:xfr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700" b="0" baseline="0">
                <a:solidFill>
                  <a:srgbClr val="0024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13100" y="6275388"/>
            <a:ext cx="5562600" cy="365125"/>
          </a:xfrm>
          <a:prstGeom prst="rect">
            <a:avLst/>
          </a:prstGeom>
        </p:spPr>
        <p:txBody>
          <a:bodyPr/>
          <a:lstStyle>
            <a:lvl1pPr algn="r">
              <a:defRPr sz="1000" dirty="0" smtClean="0">
                <a:solidFill>
                  <a:srgbClr val="7399C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Dedicated to Doctors. Committed to Patients.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27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2000" y="1981200"/>
            <a:ext cx="3276600" cy="411480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3951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886822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00" y="1214422"/>
            <a:ext cx="8485200" cy="4577978"/>
          </a:xfrm>
        </p:spPr>
        <p:txBody>
          <a:bodyPr>
            <a:normAutofit/>
          </a:bodyPr>
          <a:lstStyle>
            <a:lvl1pPr marL="265113" indent="-265113"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5952566"/>
            <a:ext cx="8229600" cy="1"/>
          </a:xfrm>
          <a:prstGeom prst="line">
            <a:avLst/>
          </a:prstGeom>
          <a:ln w="19050">
            <a:solidFill>
              <a:srgbClr val="73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ith intro senten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00" y="1663200"/>
            <a:ext cx="8485200" cy="4129200"/>
          </a:xfrm>
        </p:spPr>
        <p:txBody>
          <a:bodyPr>
            <a:normAutofit/>
          </a:bodyPr>
          <a:lstStyle>
            <a:lvl1pPr marL="265113" indent="-265113"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49623" y="928670"/>
            <a:ext cx="8489577" cy="595330"/>
          </a:xfr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5952566"/>
            <a:ext cx="8229600" cy="1"/>
          </a:xfrm>
          <a:prstGeom prst="line">
            <a:avLst/>
          </a:prstGeom>
          <a:ln w="19050">
            <a:solidFill>
              <a:srgbClr val="73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4165762" cy="4772142"/>
          </a:xfrm>
        </p:spPr>
        <p:txBody>
          <a:bodyPr>
            <a:normAutofit/>
          </a:bodyPr>
          <a:lstStyle>
            <a:lvl1pPr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5952566"/>
            <a:ext cx="8229600" cy="1"/>
          </a:xfrm>
          <a:prstGeom prst="line">
            <a:avLst/>
          </a:prstGeom>
          <a:ln w="19050">
            <a:solidFill>
              <a:srgbClr val="73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4876" y="1000108"/>
            <a:ext cx="4165762" cy="4772142"/>
          </a:xfrm>
        </p:spPr>
        <p:txBody>
          <a:bodyPr>
            <a:normAutofit/>
          </a:bodyPr>
          <a:lstStyle>
            <a:lvl1pPr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with intro senten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4165762" cy="4129200"/>
          </a:xfrm>
        </p:spPr>
        <p:txBody>
          <a:bodyPr>
            <a:normAutofit/>
          </a:bodyPr>
          <a:lstStyle>
            <a:lvl1pPr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57158" y="928670"/>
            <a:ext cx="8501122" cy="639762"/>
          </a:xfr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5952566"/>
            <a:ext cx="8229600" cy="1"/>
          </a:xfrm>
          <a:prstGeom prst="line">
            <a:avLst/>
          </a:prstGeom>
          <a:ln w="19050">
            <a:solidFill>
              <a:srgbClr val="73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4876" y="1643050"/>
            <a:ext cx="4165762" cy="4129200"/>
          </a:xfrm>
        </p:spPr>
        <p:txBody>
          <a:bodyPr>
            <a:normAutofit/>
          </a:bodyPr>
          <a:lstStyle>
            <a:lvl1pPr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A_ppt_internals_white.jpg"/>
          <p:cNvPicPr>
            <a:picLocks noChangeAspect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>
          <a:xfrm>
            <a:off x="0" y="0"/>
            <a:ext cx="9144000" cy="592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00" y="1663200"/>
            <a:ext cx="8485200" cy="2682000"/>
          </a:xfrm>
        </p:spPr>
        <p:txBody>
          <a:bodyPr>
            <a:normAutofit/>
          </a:bodyPr>
          <a:lstStyle>
            <a:lvl1pPr marL="265113" indent="-265113">
              <a:lnSpc>
                <a:spcPct val="135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49623" y="884238"/>
            <a:ext cx="8489577" cy="639762"/>
          </a:xfr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A_ppt_cover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6400800" cy="34232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pic>
        <p:nvPicPr>
          <p:cNvPr id="9" name="Picture 8" descr="OMA_logo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480" y="5654077"/>
            <a:ext cx="1947672" cy="755688"/>
          </a:xfrm>
          <a:prstGeom prst="rect">
            <a:avLst/>
          </a:prstGeom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28596" y="910800"/>
            <a:ext cx="7772400" cy="486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6" name="Picture 5" descr="OMA_PhysicianHP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643578"/>
            <a:ext cx="2018816" cy="785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5952566"/>
            <a:ext cx="8229600" cy="1"/>
          </a:xfrm>
          <a:prstGeom prst="line">
            <a:avLst/>
          </a:prstGeom>
          <a:ln w="19050">
            <a:solidFill>
              <a:srgbClr val="73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00" y="327600"/>
            <a:ext cx="84888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800" y="1357298"/>
            <a:ext cx="8485200" cy="4435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213847" y="6407710"/>
            <a:ext cx="5562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399C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99C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Dedicated to Doctors. Committed to Patients.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399C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71414"/>
            <a:ext cx="500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535A-0827-4B54-8AC4-4B791DB89F5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85748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1A9E7B70-2FF0-4240-AEF9-B90E98D5D808}" type="datetimeFigureOut">
              <a:rPr lang="en-CA" smtClean="0"/>
              <a:pPr/>
              <a:t>09/02/2016</a:t>
            </a:fld>
            <a:endParaRPr lang="en-CA" dirty="0"/>
          </a:p>
        </p:txBody>
      </p:sp>
      <p:pic>
        <p:nvPicPr>
          <p:cNvPr id="9" name="Picture 8" descr="OMA_PhysicianHP_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7158" y="6143644"/>
            <a:ext cx="1257813" cy="48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5113" indent="-265113" algn="l" defTabSz="914400" rtl="0" eaLnBrk="1" latinLnBrk="0" hangingPunct="1">
        <a:lnSpc>
          <a:spcPct val="12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3675" algn="l" defTabSz="914400" rtl="0" eaLnBrk="1" latinLnBrk="0" hangingPunct="1">
        <a:spcBef>
          <a:spcPts val="0"/>
        </a:spcBef>
        <a:buClr>
          <a:schemeClr val="bg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305800" cy="1146600"/>
          </a:xfrm>
        </p:spPr>
        <p:txBody>
          <a:bodyPr/>
          <a:lstStyle/>
          <a:p>
            <a:pPr algn="ctr"/>
            <a:r>
              <a:rPr lang="en-US" dirty="0" smtClean="0"/>
              <a:t>Pursuing Wellness:  </a:t>
            </a:r>
            <a:br>
              <a:rPr lang="en-US" dirty="0" smtClean="0"/>
            </a:br>
            <a:r>
              <a:rPr lang="en-US" dirty="0" smtClean="0"/>
              <a:t>Recognizing Distress &amp; Impairment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6938963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February 10, 2016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Allison Hallman, M.Ed.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Coordinator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Physician </a:t>
            </a:r>
            <a:r>
              <a:rPr lang="en-US" smtClean="0">
                <a:solidFill>
                  <a:schemeClr val="bg1"/>
                </a:solidFill>
              </a:rPr>
              <a:t>and Professionals Health Program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Ontario Medical Association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162800" cy="45720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642918"/>
            <a:ext cx="8458200" cy="1295400"/>
          </a:xfrm>
        </p:spPr>
        <p:txBody>
          <a:bodyPr/>
          <a:lstStyle/>
          <a:p>
            <a:r>
              <a:rPr lang="en-US" dirty="0"/>
              <a:t>Attributes in MDs that serve us well professionally </a:t>
            </a:r>
            <a:r>
              <a:rPr lang="en-US" sz="2800" dirty="0"/>
              <a:t>(Michael Myers)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2357430"/>
            <a:ext cx="7924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Control</a:t>
            </a:r>
          </a:p>
          <a:p>
            <a:r>
              <a:rPr lang="en-US" sz="2800" dirty="0"/>
              <a:t>Perfectionism</a:t>
            </a:r>
          </a:p>
          <a:p>
            <a:r>
              <a:rPr lang="en-US" sz="2800" dirty="0"/>
              <a:t>Competitiveness</a:t>
            </a:r>
          </a:p>
          <a:p>
            <a:r>
              <a:rPr lang="en-US" sz="2800" dirty="0"/>
              <a:t>Dedication</a:t>
            </a:r>
          </a:p>
          <a:p>
            <a:r>
              <a:rPr lang="en-US" sz="2800" dirty="0"/>
              <a:t>Perennial caretaker</a:t>
            </a:r>
          </a:p>
          <a:p>
            <a:r>
              <a:rPr lang="en-US" sz="2800" dirty="0"/>
              <a:t>Emotional remoteness</a:t>
            </a:r>
          </a:p>
        </p:txBody>
      </p:sp>
    </p:spTree>
    <p:extLst>
      <p:ext uri="{BB962C8B-B14F-4D97-AF65-F5344CB8AC3E}">
        <p14:creationId xmlns:p14="http://schemas.microsoft.com/office/powerpoint/2010/main" val="3567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571480"/>
            <a:ext cx="8458200" cy="1295400"/>
          </a:xfrm>
        </p:spPr>
        <p:txBody>
          <a:bodyPr/>
          <a:lstStyle/>
          <a:p>
            <a:r>
              <a:rPr lang="en-US" dirty="0"/>
              <a:t>Attributes in MDs that are liabilities in marriage </a:t>
            </a:r>
            <a:r>
              <a:rPr lang="en-US" sz="2800" dirty="0"/>
              <a:t>(Ellis and </a:t>
            </a:r>
            <a:r>
              <a:rPr lang="en-US" sz="2800" dirty="0" err="1"/>
              <a:t>Inbody</a:t>
            </a:r>
            <a:r>
              <a:rPr lang="en-US" sz="2800" dirty="0"/>
              <a:t>, 1988)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2428868"/>
            <a:ext cx="7924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Control</a:t>
            </a:r>
          </a:p>
          <a:p>
            <a:r>
              <a:rPr lang="en-US" sz="2800" dirty="0"/>
              <a:t>Perfectionism</a:t>
            </a:r>
          </a:p>
          <a:p>
            <a:r>
              <a:rPr lang="en-US" sz="2800" dirty="0"/>
              <a:t>Competitiveness</a:t>
            </a:r>
          </a:p>
          <a:p>
            <a:r>
              <a:rPr lang="en-US" sz="2800" dirty="0"/>
              <a:t>Dedication</a:t>
            </a:r>
          </a:p>
          <a:p>
            <a:r>
              <a:rPr lang="en-US" sz="2800" dirty="0"/>
              <a:t>Perennial caretaker</a:t>
            </a:r>
          </a:p>
          <a:p>
            <a:r>
              <a:rPr lang="en-US" sz="2800" dirty="0"/>
              <a:t>Emotional remoteness</a:t>
            </a:r>
          </a:p>
        </p:txBody>
      </p:sp>
    </p:spTree>
    <p:extLst>
      <p:ext uri="{BB962C8B-B14F-4D97-AF65-F5344CB8AC3E}">
        <p14:creationId xmlns:p14="http://schemas.microsoft.com/office/powerpoint/2010/main" val="21878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0066"/>
                </a:solidFill>
              </a:rPr>
              <a:t>Consequences of chronic stress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285860"/>
            <a:ext cx="369570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CA" sz="2400" dirty="0" smtClean="0"/>
              <a:t>Physical:</a:t>
            </a:r>
          </a:p>
          <a:p>
            <a:pPr eaLnBrk="1" hangingPunct="1">
              <a:defRPr/>
            </a:pPr>
            <a:r>
              <a:rPr lang="en-CA" sz="2400" dirty="0" smtClean="0"/>
              <a:t>Weight gain</a:t>
            </a:r>
          </a:p>
          <a:p>
            <a:pPr eaLnBrk="1" hangingPunct="1">
              <a:defRPr/>
            </a:pPr>
            <a:r>
              <a:rPr lang="en-CA" sz="2400" dirty="0" smtClean="0"/>
              <a:t>Diabetes</a:t>
            </a:r>
          </a:p>
          <a:p>
            <a:pPr eaLnBrk="1" hangingPunct="1">
              <a:defRPr/>
            </a:pPr>
            <a:r>
              <a:rPr lang="en-CA" sz="2400" dirty="0" smtClean="0"/>
              <a:t>Cardiac disease</a:t>
            </a:r>
          </a:p>
          <a:p>
            <a:pPr eaLnBrk="1" hangingPunct="1">
              <a:defRPr/>
            </a:pPr>
            <a:r>
              <a:rPr lang="en-CA" sz="2400" dirty="0" smtClean="0"/>
              <a:t>Memory problems</a:t>
            </a:r>
          </a:p>
          <a:p>
            <a:pPr eaLnBrk="1" hangingPunct="1">
              <a:defRPr/>
            </a:pPr>
            <a:r>
              <a:rPr lang="en-CA" sz="2400" dirty="0" smtClean="0"/>
              <a:t>Headaches</a:t>
            </a:r>
          </a:p>
          <a:p>
            <a:pPr eaLnBrk="1" hangingPunct="1">
              <a:defRPr/>
            </a:pPr>
            <a:r>
              <a:rPr lang="en-CA" sz="2400" dirty="0" smtClean="0"/>
              <a:t>GI complaints</a:t>
            </a:r>
          </a:p>
          <a:p>
            <a:pPr eaLnBrk="1" hangingPunct="1">
              <a:defRPr/>
            </a:pPr>
            <a:r>
              <a:rPr lang="en-CA" sz="2400" dirty="0" smtClean="0"/>
              <a:t>Immune problems</a:t>
            </a:r>
          </a:p>
          <a:p>
            <a:pPr eaLnBrk="1" hangingPunct="1">
              <a:defRPr/>
            </a:pPr>
            <a:r>
              <a:rPr lang="en-CA" sz="2400" dirty="0" smtClean="0"/>
              <a:t>more…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214422"/>
            <a:ext cx="3905250" cy="459084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CA" sz="1900" dirty="0" smtClean="0"/>
              <a:t>Psychological:</a:t>
            </a:r>
          </a:p>
          <a:p>
            <a:pPr eaLnBrk="1" hangingPunct="1">
              <a:defRPr/>
            </a:pPr>
            <a:r>
              <a:rPr lang="en-CA" sz="1900" dirty="0" smtClean="0"/>
              <a:t>Negative thoughts</a:t>
            </a:r>
          </a:p>
          <a:p>
            <a:pPr eaLnBrk="1" hangingPunct="1">
              <a:defRPr/>
            </a:pPr>
            <a:r>
              <a:rPr lang="en-CA" sz="1900" dirty="0" err="1" smtClean="0"/>
              <a:t>Dysphoria</a:t>
            </a:r>
            <a:endParaRPr lang="en-CA" sz="1900" dirty="0" smtClean="0"/>
          </a:p>
          <a:p>
            <a:pPr eaLnBrk="1" hangingPunct="1">
              <a:defRPr/>
            </a:pPr>
            <a:r>
              <a:rPr lang="en-CA" sz="1900" dirty="0" smtClean="0"/>
              <a:t>Ruminations….worrying</a:t>
            </a:r>
          </a:p>
          <a:p>
            <a:pPr eaLnBrk="1" hangingPunct="1">
              <a:defRPr/>
            </a:pPr>
            <a:r>
              <a:rPr lang="en-CA" sz="1900" dirty="0" smtClean="0"/>
              <a:t>Anxieties</a:t>
            </a:r>
          </a:p>
          <a:p>
            <a:pPr eaLnBrk="1" hangingPunct="1">
              <a:defRPr/>
            </a:pPr>
            <a:r>
              <a:rPr lang="en-CA" sz="1900" dirty="0" smtClean="0"/>
              <a:t>Panic</a:t>
            </a:r>
          </a:p>
          <a:p>
            <a:pPr eaLnBrk="1" hangingPunct="1">
              <a:defRPr/>
            </a:pPr>
            <a:r>
              <a:rPr lang="en-CA" sz="1900" dirty="0" smtClean="0"/>
              <a:t>Depression</a:t>
            </a:r>
          </a:p>
          <a:p>
            <a:pPr eaLnBrk="1" hangingPunct="1">
              <a:defRPr/>
            </a:pPr>
            <a:r>
              <a:rPr lang="en-CA" sz="1900" dirty="0" smtClean="0"/>
              <a:t>Substance use problems</a:t>
            </a:r>
          </a:p>
          <a:p>
            <a:pPr eaLnBrk="1" hangingPunct="1">
              <a:defRPr/>
            </a:pPr>
            <a:r>
              <a:rPr lang="en-CA" sz="1900" dirty="0" smtClean="0"/>
              <a:t>Suicidal thoughts</a:t>
            </a:r>
          </a:p>
          <a:p>
            <a:pPr eaLnBrk="1" hangingPunct="1">
              <a:buNone/>
              <a:defRPr/>
            </a:pPr>
            <a:endParaRPr lang="en-CA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899592" y="404664"/>
            <a:ext cx="7162800" cy="1219200"/>
          </a:xfrm>
        </p:spPr>
        <p:txBody>
          <a:bodyPr/>
          <a:lstStyle/>
          <a:p>
            <a:r>
              <a:rPr lang="en-CA" dirty="0"/>
              <a:t>Prolonged stress can lead to…</a:t>
            </a:r>
          </a:p>
        </p:txBody>
      </p:sp>
      <p:sp>
        <p:nvSpPr>
          <p:cNvPr id="9319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683568" y="1340768"/>
            <a:ext cx="7727950" cy="4392488"/>
          </a:xfrm>
        </p:spPr>
        <p:txBody>
          <a:bodyPr>
            <a:normAutofit/>
          </a:bodyPr>
          <a:lstStyle/>
          <a:p>
            <a:r>
              <a:rPr lang="en-CA" dirty="0" smtClean="0"/>
              <a:t> Overwhelming capacity </a:t>
            </a:r>
          </a:p>
          <a:p>
            <a:r>
              <a:rPr lang="en-CA" dirty="0" smtClean="0"/>
              <a:t> Or increase in less than helpful behaviours</a:t>
            </a:r>
            <a:endParaRPr lang="en-CA" dirty="0"/>
          </a:p>
          <a:p>
            <a:r>
              <a:rPr lang="en-CA" dirty="0" smtClean="0"/>
              <a:t> Syndromes:</a:t>
            </a:r>
          </a:p>
          <a:p>
            <a:pPr>
              <a:buNone/>
            </a:pPr>
            <a:r>
              <a:rPr lang="en-CA" dirty="0" smtClean="0"/>
              <a:t>    - Burnout</a:t>
            </a:r>
          </a:p>
          <a:p>
            <a:pPr>
              <a:buNone/>
            </a:pPr>
            <a:r>
              <a:rPr lang="en-CA" dirty="0" smtClean="0"/>
              <a:t>    - Compassion fatigue  (decreased empathy, increased symptoms)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 More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909608" cy="4577978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those who are vulnerable</a:t>
            </a:r>
            <a:r>
              <a:rPr lang="en-CA" dirty="0" smtClean="0"/>
              <a:t>:</a:t>
            </a:r>
          </a:p>
          <a:p>
            <a:r>
              <a:rPr lang="en-CA" dirty="0" smtClean="0"/>
              <a:t> Mood disorders</a:t>
            </a:r>
          </a:p>
          <a:p>
            <a:r>
              <a:rPr lang="en-CA" dirty="0" smtClean="0"/>
              <a:t> Anxiety disorders</a:t>
            </a:r>
          </a:p>
          <a:p>
            <a:r>
              <a:rPr lang="en-CA" dirty="0" smtClean="0"/>
              <a:t> Substance use disorders</a:t>
            </a:r>
          </a:p>
          <a:p>
            <a:r>
              <a:rPr lang="en-CA" dirty="0" smtClean="0"/>
              <a:t> Suicide 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924800" cy="1981200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/>
              <a:t>When You Identify a Problem For</a:t>
            </a:r>
            <a:br>
              <a:rPr lang="en-CA" sz="2800" dirty="0" smtClean="0"/>
            </a:br>
            <a:r>
              <a:rPr lang="en-CA" sz="2800" dirty="0" smtClean="0"/>
              <a:t>  </a:t>
            </a:r>
            <a:br>
              <a:rPr lang="en-CA" sz="2800" dirty="0" smtClean="0"/>
            </a:br>
            <a:r>
              <a:rPr lang="en-CA" sz="2800" dirty="0" smtClean="0"/>
              <a:t>Yourself or Colleague</a:t>
            </a: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When you identify a problem for  yourself or colleague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algn="ctr"/>
            <a:r>
              <a:rPr lang="en-US" dirty="0" smtClean="0"/>
              <a:t>Difficulties Vets Face</a:t>
            </a:r>
            <a:endParaRPr lang="en-US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2999"/>
            <a:ext cx="8305800" cy="487680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angry</a:t>
            </a:r>
            <a:r>
              <a:rPr lang="en-US" sz="2300" dirty="0" smtClean="0"/>
              <a:t>   </a:t>
            </a:r>
            <a:r>
              <a:rPr lang="en-US" sz="2300" dirty="0"/>
              <a:t>	</a:t>
            </a:r>
            <a:r>
              <a:rPr lang="en-US" sz="3300" dirty="0">
                <a:solidFill>
                  <a:srgbClr val="00B0F0"/>
                </a:solidFill>
              </a:rPr>
              <a:t>ANXIOUS</a:t>
            </a:r>
            <a:r>
              <a:rPr lang="en-US" sz="3300" dirty="0"/>
              <a:t>   </a:t>
            </a:r>
            <a:r>
              <a:rPr lang="en-US" sz="2300" dirty="0">
                <a:solidFill>
                  <a:srgbClr val="C00000"/>
                </a:solidFill>
              </a:rPr>
              <a:t>boundary violations </a:t>
            </a:r>
            <a:r>
              <a:rPr lang="en-US" sz="2300" dirty="0"/>
              <a:t>	</a:t>
            </a:r>
            <a:r>
              <a:rPr lang="en-US" sz="2300" dirty="0">
                <a:solidFill>
                  <a:srgbClr val="0070C0"/>
                </a:solidFill>
                <a:latin typeface="Arial Black" pitchFamily="34" charset="0"/>
              </a:rPr>
              <a:t>depressed</a:t>
            </a:r>
            <a:r>
              <a:rPr lang="en-US" sz="2300" dirty="0">
                <a:solidFill>
                  <a:srgbClr val="0070C0"/>
                </a:solidFill>
              </a:rPr>
              <a:t>  </a:t>
            </a:r>
            <a:r>
              <a:rPr lang="en-US" sz="2300" dirty="0"/>
              <a:t> 	</a:t>
            </a:r>
            <a:r>
              <a:rPr lang="en-US" sz="1800" dirty="0" smtClean="0"/>
              <a:t>disillusioned   </a:t>
            </a:r>
            <a:r>
              <a:rPr lang="en-US" sz="1800" dirty="0"/>
              <a:t>	</a:t>
            </a:r>
            <a:r>
              <a:rPr lang="en-US" sz="2900" dirty="0"/>
              <a:t>discouraged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300" dirty="0"/>
              <a:t>exhaustion and </a:t>
            </a:r>
            <a:r>
              <a:rPr lang="en-US" sz="2300" b="1" dirty="0">
                <a:solidFill>
                  <a:srgbClr val="0070C0"/>
                </a:solidFill>
              </a:rPr>
              <a:t>burnout </a:t>
            </a:r>
            <a:r>
              <a:rPr lang="en-US" sz="23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financial problems 	</a:t>
            </a:r>
            <a:r>
              <a:rPr lang="en-US" sz="1800" dirty="0">
                <a:solidFill>
                  <a:srgbClr val="00B0F0"/>
                </a:solidFill>
              </a:rPr>
              <a:t>Isolated </a:t>
            </a:r>
            <a:r>
              <a:rPr lang="en-US" sz="1800" dirty="0"/>
              <a:t>  	</a:t>
            </a:r>
            <a:r>
              <a:rPr lang="en-US" sz="2300" dirty="0"/>
              <a:t>	</a:t>
            </a:r>
            <a:r>
              <a:rPr lang="en-US" sz="2900" dirty="0">
                <a:solidFill>
                  <a:srgbClr val="00B050"/>
                </a:solidFill>
              </a:rPr>
              <a:t>marital and 						family stress</a:t>
            </a:r>
            <a:r>
              <a:rPr lang="en-US" sz="2300" dirty="0">
                <a:solidFill>
                  <a:srgbClr val="00B05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intimate-partner-abuse</a:t>
            </a:r>
            <a:r>
              <a:rPr lang="en-US" sz="2300" dirty="0">
                <a:solidFill>
                  <a:srgbClr val="7030A0"/>
                </a:solidFill>
              </a:rPr>
              <a:t> 	</a:t>
            </a:r>
            <a:r>
              <a:rPr lang="en-US" sz="2300" dirty="0"/>
              <a:t>	</a:t>
            </a:r>
            <a:r>
              <a:rPr lang="en-US" sz="3600" dirty="0"/>
              <a:t>mood disorders</a:t>
            </a:r>
            <a:r>
              <a:rPr lang="en-US" sz="2300" dirty="0"/>
              <a:t> resentful 	</a:t>
            </a:r>
            <a:r>
              <a:rPr lang="en-US" sz="4400" i="1" dirty="0"/>
              <a:t>substance abuse and dependence</a:t>
            </a:r>
            <a:r>
              <a:rPr lang="en-US" sz="2300" dirty="0"/>
              <a:t> 		</a:t>
            </a:r>
            <a:r>
              <a:rPr lang="en-US" sz="2500" dirty="0">
                <a:solidFill>
                  <a:srgbClr val="7030A0"/>
                </a:solidFill>
              </a:rPr>
              <a:t>suicide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300" dirty="0">
                <a:solidFill>
                  <a:srgbClr val="C00000"/>
                </a:solidFill>
              </a:rPr>
              <a:t>workplace disruption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According to a 2014 survey of American Veterinarians</a:t>
            </a:r>
          </a:p>
          <a:p>
            <a:pPr lvl="2"/>
            <a:r>
              <a:rPr lang="en-CA" dirty="0" smtClean="0"/>
              <a:t>6.8</a:t>
            </a:r>
            <a:r>
              <a:rPr lang="en-CA" dirty="0"/>
              <a:t>% of male and 10.9% of female veterinarians who responded had serious psychological distress, compared to 3.5% of male and 4.4% of female adult </a:t>
            </a:r>
            <a:r>
              <a:rPr lang="en-CA" dirty="0" smtClean="0"/>
              <a:t>Americans</a:t>
            </a:r>
          </a:p>
          <a:p>
            <a:pPr lvl="2"/>
            <a:r>
              <a:rPr lang="en-CA" dirty="0" smtClean="0"/>
              <a:t>24.5</a:t>
            </a:r>
            <a:r>
              <a:rPr lang="en-CA" dirty="0"/>
              <a:t>% of male and 36.7% of female respondents experienced depressive episodes since graduating from veterinary </a:t>
            </a:r>
            <a:r>
              <a:rPr lang="en-CA" dirty="0" smtClean="0"/>
              <a:t>school</a:t>
            </a:r>
          </a:p>
          <a:p>
            <a:pPr lvl="2"/>
            <a:r>
              <a:rPr lang="en-CA" dirty="0" smtClean="0"/>
              <a:t>14.4</a:t>
            </a:r>
            <a:r>
              <a:rPr lang="en-CA" dirty="0"/>
              <a:t>% of male and 19.1% of female respondents had suicidal </a:t>
            </a:r>
            <a:r>
              <a:rPr lang="en-CA" dirty="0" smtClean="0"/>
              <a:t>thoughts</a:t>
            </a:r>
          </a:p>
          <a:p>
            <a:pPr lvl="2"/>
            <a:r>
              <a:rPr lang="en-CA" dirty="0" smtClean="0"/>
              <a:t>1.1</a:t>
            </a:r>
            <a:r>
              <a:rPr lang="en-CA" dirty="0"/>
              <a:t>% of male and 1.4% of female respondents reported they had attempted </a:t>
            </a:r>
            <a:r>
              <a:rPr lang="en-CA" dirty="0" smtClean="0"/>
              <a:t>suicide</a:t>
            </a:r>
          </a:p>
          <a:p>
            <a:pPr lvl="0">
              <a:buClr>
                <a:srgbClr val="7399C6"/>
              </a:buClr>
            </a:pPr>
            <a:r>
              <a:rPr lang="en-US" dirty="0">
                <a:solidFill>
                  <a:srgbClr val="00245D"/>
                </a:solidFill>
              </a:rPr>
              <a:t>We know from Physician Health </a:t>
            </a:r>
            <a:r>
              <a:rPr lang="en-US" dirty="0" smtClean="0">
                <a:solidFill>
                  <a:srgbClr val="00245D"/>
                </a:solidFill>
              </a:rPr>
              <a:t>that…</a:t>
            </a:r>
          </a:p>
          <a:p>
            <a:pPr lvl="2">
              <a:buClr>
                <a:srgbClr val="7399C6"/>
              </a:buClr>
            </a:pPr>
            <a:r>
              <a:rPr lang="en-US" dirty="0" smtClean="0"/>
              <a:t>Significant Risk </a:t>
            </a:r>
            <a:r>
              <a:rPr lang="en-US" dirty="0"/>
              <a:t>of Substance Use Disorders and Psychiatric Disorders</a:t>
            </a:r>
          </a:p>
          <a:p>
            <a:pPr lvl="2"/>
            <a:r>
              <a:rPr lang="en-US" dirty="0"/>
              <a:t>But </a:t>
            </a:r>
            <a:r>
              <a:rPr lang="en-US" dirty="0" smtClean="0"/>
              <a:t>shame, stigma contribute to </a:t>
            </a:r>
            <a:r>
              <a:rPr lang="en-US" dirty="0"/>
              <a:t>late </a:t>
            </a:r>
            <a:r>
              <a:rPr lang="en-US" dirty="0" smtClean="0"/>
              <a:t>presentation</a:t>
            </a:r>
          </a:p>
          <a:p>
            <a:pPr lvl="2"/>
            <a:r>
              <a:rPr lang="en-US" dirty="0" smtClean="0"/>
              <a:t>Increased vulnerability at times of increased stress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3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400050"/>
            <a:r>
              <a:rPr lang="en-US" dirty="0" smtClean="0"/>
              <a:t>One survey indicated 32% of first year vet students showed symptoms of depression (compared to 23% of human medical students)</a:t>
            </a:r>
          </a:p>
          <a:p>
            <a:pPr marL="674687" lvl="1" indent="-400050"/>
            <a:r>
              <a:rPr lang="en-US" dirty="0" smtClean="0"/>
              <a:t>75% of the vet students were women (women were twice as likely to suffer from depression)</a:t>
            </a:r>
          </a:p>
          <a:p>
            <a:r>
              <a:rPr lang="en-US" dirty="0" smtClean="0"/>
              <a:t>Factors contributing to high rates of mental illness and suicide in vets</a:t>
            </a:r>
          </a:p>
          <a:p>
            <a:pPr lvl="2"/>
            <a:r>
              <a:rPr lang="en-US" dirty="0" smtClean="0"/>
              <a:t>Heavy workload</a:t>
            </a:r>
          </a:p>
          <a:p>
            <a:pPr lvl="2"/>
            <a:r>
              <a:rPr lang="en-US" dirty="0" smtClean="0"/>
              <a:t>Poor work-life balance</a:t>
            </a:r>
          </a:p>
          <a:p>
            <a:pPr lvl="2"/>
            <a:r>
              <a:rPr lang="en-US" dirty="0" smtClean="0"/>
              <a:t>Familiarity with euthanasia</a:t>
            </a:r>
          </a:p>
          <a:p>
            <a:pPr lvl="2"/>
            <a:r>
              <a:rPr lang="en-US" dirty="0" smtClean="0"/>
              <a:t>Access to drugs for euthanasia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Impairment:</a:t>
            </a:r>
            <a:endParaRPr lang="en-CA" sz="3600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“An impaired physician is one who is unable to practice medicine with reasonable skill and safety to patients because of physical or mental illness, including deterioration through the aging process, </a:t>
            </a:r>
            <a:r>
              <a:rPr lang="en-US" sz="2800" dirty="0" err="1" smtClean="0"/>
              <a:t>characterologic</a:t>
            </a:r>
            <a:r>
              <a:rPr lang="en-US" sz="2800" dirty="0" smtClean="0"/>
              <a:t> or psychiatric difficulties or excessive use of alcohol or other drugs.”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800" y="248400"/>
            <a:ext cx="8638800" cy="970800"/>
          </a:xfrm>
        </p:spPr>
        <p:txBody>
          <a:bodyPr>
            <a:noAutofit/>
          </a:bodyPr>
          <a:lstStyle/>
          <a:p>
            <a:pPr algn="ctr"/>
            <a:r>
              <a:rPr lang="en-CA" sz="3000" dirty="0" smtClean="0"/>
              <a:t>The Professionals Health Program  </a:t>
            </a:r>
            <a:br>
              <a:rPr lang="en-CA" sz="3000" dirty="0" smtClean="0"/>
            </a:br>
            <a:r>
              <a:rPr lang="en-CA" sz="3000" dirty="0" smtClean="0"/>
              <a:t>Who We Are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/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381000" y="1219200"/>
            <a:ext cx="7242000" cy="330840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The PHP is a </a:t>
            </a:r>
            <a:r>
              <a:rPr lang="en-CA" sz="2000" b="1" dirty="0" smtClean="0"/>
              <a:t>confidential</a:t>
            </a:r>
            <a:r>
              <a:rPr lang="en-CA" sz="2000" dirty="0" smtClean="0"/>
              <a:t>  service that provides support and referrals to physicians, veterinarians, residents and medical students and their family members</a:t>
            </a:r>
          </a:p>
          <a:p>
            <a:r>
              <a:rPr lang="en-CA" sz="2000" dirty="0" smtClean="0"/>
              <a:t> You can remain </a:t>
            </a:r>
            <a:r>
              <a:rPr lang="en-CA" sz="2000" b="1" dirty="0" smtClean="0"/>
              <a:t>anonymous</a:t>
            </a:r>
            <a:r>
              <a:rPr lang="en-CA" sz="2000" dirty="0" smtClean="0"/>
              <a:t> and still receive services.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Illness </a:t>
            </a:r>
            <a:r>
              <a:rPr lang="en-CA" dirty="0" err="1" smtClean="0"/>
              <a:t>vs</a:t>
            </a:r>
            <a:r>
              <a:rPr lang="en-CA" dirty="0" smtClean="0"/>
              <a:t> Impairment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Impairment term used in regulatory/legal context</a:t>
            </a:r>
          </a:p>
          <a:p>
            <a:r>
              <a:rPr lang="en-CA" dirty="0" smtClean="0"/>
              <a:t>Impairment is the inability to safely practice medicine due to the severity of an illness and its symptoms</a:t>
            </a:r>
          </a:p>
          <a:p>
            <a:r>
              <a:rPr lang="en-CA" dirty="0" smtClean="0"/>
              <a:t>Can be impaired – treated and then not impaired</a:t>
            </a:r>
          </a:p>
          <a:p>
            <a:r>
              <a:rPr lang="en-CA" dirty="0" smtClean="0"/>
              <a:t>Illness or being sick does not automatically mean impaired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3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80400" cy="762000"/>
          </a:xfrm>
        </p:spPr>
        <p:txBody>
          <a:bodyPr/>
          <a:lstStyle/>
          <a:p>
            <a:r>
              <a:rPr lang="en-US" sz="3400" dirty="0"/>
              <a:t>Spectrum of Substance </a:t>
            </a:r>
            <a:r>
              <a:rPr lang="en-US" sz="3400" dirty="0" smtClean="0"/>
              <a:t>Use / Abuse</a:t>
            </a:r>
            <a:endParaRPr lang="en-US" sz="3400" dirty="0"/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1295400" y="3352800"/>
            <a:ext cx="3352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4643438" y="2060575"/>
            <a:ext cx="4762" cy="2892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>
            <a:off x="1691680" y="2784475"/>
            <a:ext cx="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3352800" y="2819400"/>
            <a:ext cx="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2751846" y="2566987"/>
            <a:ext cx="2411413" cy="65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0"/>
              </a:lnSpc>
            </a:pPr>
            <a:r>
              <a:rPr lang="en-US" b="1" dirty="0">
                <a:solidFill>
                  <a:srgbClr val="F28B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Misuse</a:t>
            </a:r>
          </a:p>
          <a:p>
            <a:endParaRPr lang="en-US" b="1" dirty="0">
              <a:solidFill>
                <a:srgbClr val="F28B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</a:pPr>
            <a:endParaRPr lang="en-US" b="1" u="sng" dirty="0">
              <a:solidFill>
                <a:srgbClr val="F28B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762125" y="2260600"/>
            <a:ext cx="1447800" cy="720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 risk </a:t>
            </a: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Use</a:t>
            </a: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838200" y="2209800"/>
            <a:ext cx="9144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Zero use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48199" y="2787650"/>
            <a:ext cx="4219141" cy="2513012"/>
            <a:chOff x="2928" y="1753"/>
            <a:chExt cx="2144" cy="1583"/>
          </a:xfrm>
        </p:grpSpPr>
        <p:sp>
          <p:nvSpPr>
            <p:cNvPr id="167950" name="Line 14"/>
            <p:cNvSpPr>
              <a:spLocks noChangeShapeType="1"/>
            </p:cNvSpPr>
            <p:nvPr/>
          </p:nvSpPr>
          <p:spPr bwMode="auto">
            <a:xfrm>
              <a:off x="3552" y="2016"/>
              <a:ext cx="0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1" name="Line 15"/>
            <p:cNvSpPr>
              <a:spLocks noChangeShapeType="1"/>
            </p:cNvSpPr>
            <p:nvPr/>
          </p:nvSpPr>
          <p:spPr bwMode="auto">
            <a:xfrm>
              <a:off x="4224" y="2160"/>
              <a:ext cx="0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2" name="Text Box 16"/>
            <p:cNvSpPr txBox="1">
              <a:spLocks noChangeArrowheads="1"/>
            </p:cNvSpPr>
            <p:nvPr/>
          </p:nvSpPr>
          <p:spPr bwMode="auto">
            <a:xfrm>
              <a:off x="2966" y="1753"/>
              <a:ext cx="503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Mild</a:t>
              </a:r>
              <a:endPara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7953" name="Text Box 17"/>
            <p:cNvSpPr txBox="1">
              <a:spLocks noChangeArrowheads="1"/>
            </p:cNvSpPr>
            <p:nvPr/>
          </p:nvSpPr>
          <p:spPr bwMode="auto">
            <a:xfrm>
              <a:off x="3600" y="1874"/>
              <a:ext cx="97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Moderate</a:t>
              </a:r>
              <a:endPara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7954" name="Text Box 18"/>
            <p:cNvSpPr txBox="1">
              <a:spLocks noChangeArrowheads="1"/>
            </p:cNvSpPr>
            <p:nvPr/>
          </p:nvSpPr>
          <p:spPr bwMode="auto">
            <a:xfrm>
              <a:off x="4464" y="2114"/>
              <a:ext cx="608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Severe</a:t>
              </a:r>
              <a:endPara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7955" name="Line 19"/>
            <p:cNvSpPr>
              <a:spLocks noChangeShapeType="1"/>
            </p:cNvSpPr>
            <p:nvPr/>
          </p:nvSpPr>
          <p:spPr bwMode="auto">
            <a:xfrm>
              <a:off x="2928" y="2256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6" name="Line 20"/>
            <p:cNvSpPr>
              <a:spLocks noChangeShapeType="1"/>
            </p:cNvSpPr>
            <p:nvPr/>
          </p:nvSpPr>
          <p:spPr bwMode="auto">
            <a:xfrm flipV="1">
              <a:off x="3216" y="230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7" name="Line 21"/>
            <p:cNvSpPr>
              <a:spLocks noChangeShapeType="1"/>
            </p:cNvSpPr>
            <p:nvPr/>
          </p:nvSpPr>
          <p:spPr bwMode="auto">
            <a:xfrm>
              <a:off x="3312" y="2304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8" name="Line 22"/>
            <p:cNvSpPr>
              <a:spLocks noChangeShapeType="1"/>
            </p:cNvSpPr>
            <p:nvPr/>
          </p:nvSpPr>
          <p:spPr bwMode="auto">
            <a:xfrm flipV="1">
              <a:off x="3552" y="24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59" name="Line 23"/>
            <p:cNvSpPr>
              <a:spLocks noChangeShapeType="1"/>
            </p:cNvSpPr>
            <p:nvPr/>
          </p:nvSpPr>
          <p:spPr bwMode="auto">
            <a:xfrm>
              <a:off x="3648" y="2400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0" name="Line 24"/>
            <p:cNvSpPr>
              <a:spLocks noChangeShapeType="1"/>
            </p:cNvSpPr>
            <p:nvPr/>
          </p:nvSpPr>
          <p:spPr bwMode="auto">
            <a:xfrm flipV="1">
              <a:off x="3744" y="2352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1" name="Line 25"/>
            <p:cNvSpPr>
              <a:spLocks noChangeShapeType="1"/>
            </p:cNvSpPr>
            <p:nvPr/>
          </p:nvSpPr>
          <p:spPr bwMode="auto">
            <a:xfrm>
              <a:off x="3888" y="23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2" name="Line 26"/>
            <p:cNvSpPr>
              <a:spLocks noChangeShapeType="1"/>
            </p:cNvSpPr>
            <p:nvPr/>
          </p:nvSpPr>
          <p:spPr bwMode="auto">
            <a:xfrm flipV="1">
              <a:off x="3888" y="244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3" name="Line 27"/>
            <p:cNvSpPr>
              <a:spLocks noChangeShapeType="1"/>
            </p:cNvSpPr>
            <p:nvPr/>
          </p:nvSpPr>
          <p:spPr bwMode="auto">
            <a:xfrm>
              <a:off x="3984" y="2448"/>
              <a:ext cx="9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4" name="Line 28"/>
            <p:cNvSpPr>
              <a:spLocks noChangeShapeType="1"/>
            </p:cNvSpPr>
            <p:nvPr/>
          </p:nvSpPr>
          <p:spPr bwMode="auto">
            <a:xfrm flipV="1">
              <a:off x="4080" y="2592"/>
              <a:ext cx="14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5" name="Line 29"/>
            <p:cNvSpPr>
              <a:spLocks noChangeShapeType="1"/>
            </p:cNvSpPr>
            <p:nvPr/>
          </p:nvSpPr>
          <p:spPr bwMode="auto">
            <a:xfrm>
              <a:off x="4224" y="2592"/>
              <a:ext cx="19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7966" name="Line 30"/>
            <p:cNvSpPr>
              <a:spLocks noChangeShapeType="1"/>
            </p:cNvSpPr>
            <p:nvPr/>
          </p:nvSpPr>
          <p:spPr bwMode="auto">
            <a:xfrm>
              <a:off x="4416" y="3072"/>
              <a:ext cx="596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67969" name="Text Box 33"/>
          <p:cNvSpPr txBox="1">
            <a:spLocks noChangeArrowheads="1"/>
          </p:cNvSpPr>
          <p:nvPr/>
        </p:nvSpPr>
        <p:spPr bwMode="auto">
          <a:xfrm>
            <a:off x="1371600" y="454501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8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7971" name="Text Box 35"/>
          <p:cNvSpPr txBox="1">
            <a:spLocks noChangeArrowheads="1"/>
          </p:cNvSpPr>
          <p:nvPr/>
        </p:nvSpPr>
        <p:spPr bwMode="auto">
          <a:xfrm>
            <a:off x="5724525" y="5949950"/>
            <a:ext cx="20462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adapted from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Ray Baker MD</a:t>
            </a:r>
          </a:p>
        </p:txBody>
      </p:sp>
      <p:sp>
        <p:nvSpPr>
          <p:cNvPr id="167972" name="Text Box 36"/>
          <p:cNvSpPr txBox="1">
            <a:spLocks noChangeArrowheads="1"/>
          </p:cNvSpPr>
          <p:nvPr/>
        </p:nvSpPr>
        <p:spPr bwMode="auto">
          <a:xfrm>
            <a:off x="973794" y="1292225"/>
            <a:ext cx="177805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Arial Unicode MS" pitchFamily="34" charset="-128"/>
              </a:rPr>
              <a:t>No problem</a:t>
            </a:r>
            <a:endParaRPr lang="en-CA" b="1" i="1" dirty="0">
              <a:solidFill>
                <a:srgbClr val="00B050"/>
              </a:solidFill>
              <a:latin typeface="Arial Unicode MS" pitchFamily="34" charset="-128"/>
            </a:endParaRPr>
          </a:p>
        </p:txBody>
      </p:sp>
      <p:sp>
        <p:nvSpPr>
          <p:cNvPr id="167973" name="Text Box 37"/>
          <p:cNvSpPr txBox="1">
            <a:spLocks noChangeArrowheads="1"/>
          </p:cNvSpPr>
          <p:nvPr/>
        </p:nvSpPr>
        <p:spPr bwMode="auto">
          <a:xfrm>
            <a:off x="2970279" y="1292225"/>
            <a:ext cx="177805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28B24"/>
                </a:solidFill>
                <a:latin typeface="Arial Unicode MS" pitchFamily="34" charset="-128"/>
              </a:rPr>
              <a:t>Use-related</a:t>
            </a:r>
          </a:p>
          <a:p>
            <a:r>
              <a:rPr lang="en-US" sz="2400" b="1" i="1" dirty="0" smtClean="0">
                <a:solidFill>
                  <a:srgbClr val="F28B24"/>
                </a:solidFill>
                <a:latin typeface="Arial Unicode MS" pitchFamily="34" charset="-128"/>
              </a:rPr>
              <a:t>problem</a:t>
            </a:r>
            <a:endParaRPr lang="en-CA" sz="2400" b="1" i="1" dirty="0">
              <a:solidFill>
                <a:srgbClr val="F28B24"/>
              </a:solidFill>
              <a:latin typeface="Arial Unicode MS" pitchFamily="34" charset="-128"/>
            </a:endParaRPr>
          </a:p>
        </p:txBody>
      </p:sp>
      <p:sp>
        <p:nvSpPr>
          <p:cNvPr id="167974" name="Text Box 38"/>
          <p:cNvSpPr txBox="1">
            <a:spLocks noChangeArrowheads="1"/>
          </p:cNvSpPr>
          <p:nvPr/>
        </p:nvSpPr>
        <p:spPr bwMode="auto">
          <a:xfrm>
            <a:off x="5556327" y="1306493"/>
            <a:ext cx="262443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71F34"/>
                </a:solidFill>
                <a:latin typeface="Arial Unicode MS" pitchFamily="34" charset="-128"/>
              </a:rPr>
              <a:t>Substance Use</a:t>
            </a:r>
          </a:p>
          <a:p>
            <a:r>
              <a:rPr lang="en-US" sz="2800" b="1" i="1" dirty="0" smtClean="0">
                <a:solidFill>
                  <a:srgbClr val="F71F34"/>
                </a:solidFill>
                <a:latin typeface="Arial Unicode MS" pitchFamily="34" charset="-128"/>
              </a:rPr>
              <a:t>Disorder (SUD)</a:t>
            </a:r>
            <a:endParaRPr lang="en-CA" sz="2800" b="1" i="1" dirty="0">
              <a:solidFill>
                <a:srgbClr val="F71F34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1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DSM 5 Diagnostic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11 criteria in 4 groupings (2-3=mild, 4-5=moderate, 6+=severe)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Impaired Control</a:t>
            </a:r>
          </a:p>
          <a:p>
            <a:pPr lvl="1"/>
            <a:r>
              <a:rPr lang="en-CA" dirty="0" smtClean="0"/>
              <a:t>Inability to quit or cut down, using more than intended, time spent, craving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Social (functional) Impairment</a:t>
            </a:r>
          </a:p>
          <a:p>
            <a:pPr lvl="1"/>
            <a:r>
              <a:rPr lang="en-CA" dirty="0" smtClean="0"/>
              <a:t>School, work, home obligations not met</a:t>
            </a:r>
          </a:p>
          <a:p>
            <a:pPr lvl="1"/>
            <a:r>
              <a:rPr lang="en-CA" dirty="0" smtClean="0"/>
              <a:t>Social and relationship problems</a:t>
            </a:r>
          </a:p>
          <a:p>
            <a:pPr lvl="1"/>
            <a:r>
              <a:rPr lang="en-CA" dirty="0" smtClean="0"/>
              <a:t>Social, occupational, recreational activities abandoned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Risky Use (using despite)</a:t>
            </a:r>
          </a:p>
          <a:p>
            <a:pPr lvl="1"/>
            <a:r>
              <a:rPr lang="en-CA" dirty="0" smtClean="0"/>
              <a:t>Hazardous situations</a:t>
            </a:r>
          </a:p>
          <a:p>
            <a:pPr lvl="1"/>
            <a:r>
              <a:rPr lang="en-CA" dirty="0" smtClean="0"/>
              <a:t>Physical or mental illness / psychological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Pharmacological (Physiological)</a:t>
            </a:r>
          </a:p>
          <a:p>
            <a:pPr lvl="1"/>
            <a:r>
              <a:rPr lang="en-CA" dirty="0" smtClean="0"/>
              <a:t>Tolerance and withdrawal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5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27600"/>
            <a:ext cx="8370456" cy="886822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Heavy episodic alcohol use</a:t>
            </a:r>
          </a:p>
        </p:txBody>
      </p:sp>
      <p:sp>
        <p:nvSpPr>
          <p:cNvPr id="446469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7848872" cy="4402237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Heavy episodic alcohol use 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Dentists 15.9%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Nurses 8.5%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Pharmacists 12%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Physicians 7.7% (4.5% female Drs.)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Virtually all stated they did not define themselves as heavy or problem drinker</a:t>
            </a:r>
          </a:p>
          <a:p>
            <a:pPr marL="0" indent="0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tx2"/>
                </a:solidFill>
              </a:rPr>
              <a:t>Kenna</a:t>
            </a:r>
            <a:r>
              <a:rPr lang="en-US" sz="1800" dirty="0">
                <a:solidFill>
                  <a:schemeClr val="tx2"/>
                </a:solidFill>
              </a:rPr>
              <a:t> and Wood 2005</a:t>
            </a:r>
          </a:p>
        </p:txBody>
      </p:sp>
    </p:spTree>
    <p:extLst>
      <p:ext uri="{BB962C8B-B14F-4D97-AF65-F5344CB8AC3E}">
        <p14:creationId xmlns:p14="http://schemas.microsoft.com/office/powerpoint/2010/main" val="2177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27600"/>
            <a:ext cx="8442464" cy="88682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Mental </a:t>
            </a:r>
            <a:r>
              <a:rPr lang="en-US" dirty="0">
                <a:solidFill>
                  <a:schemeClr val="tx2"/>
                </a:solidFill>
              </a:rPr>
              <a:t>Health </a:t>
            </a:r>
            <a:r>
              <a:rPr lang="en-US" dirty="0" smtClean="0">
                <a:solidFill>
                  <a:schemeClr val="tx2"/>
                </a:solidFill>
              </a:rPr>
              <a:t>Disorders - Ontario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464" cy="4379624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Approximately 8% of adults will experience major depression at some time in their lives.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Postpartum depression - approximately 13%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Anxiety disorders affect 12% of the population, causing mild to severe impairment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10 % will experience post traumatic stress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Approximately 3% of women will be affected by an eating disorder during their lifetime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800" dirty="0" smtClean="0"/>
              <a:t>The key to recognition is knowing the performance baseline from which a person normally functions</a:t>
            </a:r>
            <a:endParaRPr lang="en-US" sz="2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00" y="327600"/>
            <a:ext cx="8488800" cy="886822"/>
          </a:xfrm>
        </p:spPr>
        <p:txBody>
          <a:bodyPr/>
          <a:lstStyle/>
          <a:p>
            <a:r>
              <a:rPr lang="en-US" dirty="0" smtClean="0"/>
              <a:t>Recognizing Impairment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“Early” Signs:</a:t>
            </a:r>
            <a:endParaRPr lang="en-US"/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Increased expression of negative thoughts, feelings, attitudes </a:t>
            </a:r>
          </a:p>
          <a:p>
            <a:r>
              <a:rPr lang="en-US" sz="2000" dirty="0" smtClean="0"/>
              <a:t>Increased somatic complaints, illness and fatigue</a:t>
            </a:r>
          </a:p>
          <a:p>
            <a:r>
              <a:rPr lang="en-US" sz="2000" dirty="0" smtClean="0"/>
              <a:t>Withdrawal from friends and family</a:t>
            </a:r>
          </a:p>
          <a:p>
            <a:r>
              <a:rPr lang="en-US" sz="2000" dirty="0" smtClean="0"/>
              <a:t>Family tension, conflict, infidelity</a:t>
            </a:r>
          </a:p>
          <a:p>
            <a:r>
              <a:rPr lang="en-US" sz="2000" dirty="0" smtClean="0"/>
              <a:t>Less well dressed and groomed</a:t>
            </a:r>
          </a:p>
          <a:p>
            <a:r>
              <a:rPr lang="en-US" sz="2000" dirty="0" smtClean="0"/>
              <a:t>Declining reliability</a:t>
            </a:r>
          </a:p>
          <a:p>
            <a:r>
              <a:rPr lang="en-US" sz="2000" dirty="0" smtClean="0"/>
              <a:t>Emergence of unhealthy coping behaviours</a:t>
            </a:r>
          </a:p>
          <a:p>
            <a:r>
              <a:rPr lang="en-US" sz="2000" dirty="0" smtClean="0"/>
              <a:t>More time at 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Later Signs: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Angry outbursts at work</a:t>
            </a:r>
          </a:p>
          <a:p>
            <a:r>
              <a:rPr lang="en-US" dirty="0" smtClean="0"/>
              <a:t>Patient and staff complaints</a:t>
            </a:r>
          </a:p>
          <a:p>
            <a:r>
              <a:rPr lang="en-US" dirty="0" smtClean="0"/>
              <a:t>Professional withdrawal</a:t>
            </a:r>
          </a:p>
          <a:p>
            <a:r>
              <a:rPr lang="en-US" dirty="0" smtClean="0"/>
              <a:t>Cancelled clinics and increased absenteeism</a:t>
            </a:r>
          </a:p>
          <a:p>
            <a:r>
              <a:rPr lang="en-US" dirty="0" smtClean="0"/>
              <a:t>Deterioration of clinical skills</a:t>
            </a:r>
          </a:p>
          <a:p>
            <a:r>
              <a:rPr lang="en-US" dirty="0" smtClean="0"/>
              <a:t>Decline in school / residency performance</a:t>
            </a:r>
          </a:p>
          <a:p>
            <a:r>
              <a:rPr lang="en-US" dirty="0" smtClean="0"/>
              <a:t>Drug diversion</a:t>
            </a:r>
          </a:p>
          <a:p>
            <a:r>
              <a:rPr lang="en-US" dirty="0" smtClean="0"/>
              <a:t>Alcohol on the breath at work</a:t>
            </a:r>
          </a:p>
          <a:p>
            <a:r>
              <a:rPr lang="en-US" dirty="0" smtClean="0"/>
              <a:t>Family violence, separation and divorce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Stage “Too Late” Signs: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Appearance of chronic illness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Therapeutic error or mishap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Extreme personal isolation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Intoxication at work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Suicidal gesturing or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Suicide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iceberg2"/>
          <p:cNvPicPr>
            <a:picLocks noChangeAspect="1" noChangeArrowheads="1"/>
          </p:cNvPicPr>
          <p:nvPr/>
        </p:nvPicPr>
        <p:blipFill>
          <a:blip r:embed="rId3" cstate="print"/>
          <a:srcRect l="3906" b="5603"/>
          <a:stretch>
            <a:fillRect/>
          </a:stretch>
        </p:blipFill>
        <p:spPr bwMode="auto">
          <a:xfrm>
            <a:off x="-612" y="0"/>
            <a:ext cx="91446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057400" y="533400"/>
            <a:ext cx="4487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>
                <a:solidFill>
                  <a:srgbClr val="FFFF00"/>
                </a:solidFill>
                <a:latin typeface="Helvetica" charset="0"/>
              </a:rPr>
              <a:t>The Tip of the Iceberg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33400" y="4876800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Helvetica" charset="0"/>
              </a:rPr>
              <a:t>Usually the workplace is the last place where distress and impairment shows … so even minor persistent changes in </a:t>
            </a:r>
            <a:r>
              <a:rPr lang="en-US" sz="2400" dirty="0" smtClean="0">
                <a:solidFill>
                  <a:srgbClr val="FFC000"/>
                </a:solidFill>
                <a:latin typeface="Helvetica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Helvetica" charset="0"/>
              </a:rPr>
              <a:t>behaviour</a:t>
            </a:r>
            <a:r>
              <a:rPr lang="en-US" sz="2400" dirty="0">
                <a:solidFill>
                  <a:srgbClr val="FFC000"/>
                </a:solidFill>
                <a:latin typeface="Helvetica" charset="0"/>
              </a:rPr>
              <a:t> should be taken seriously</a:t>
            </a:r>
          </a:p>
        </p:txBody>
      </p:sp>
    </p:spTree>
    <p:extLst>
      <p:ext uri="{BB962C8B-B14F-4D97-AF65-F5344CB8AC3E}">
        <p14:creationId xmlns:p14="http://schemas.microsoft.com/office/powerpoint/2010/main" val="35698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839200" cy="487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PHP Services:</a:t>
            </a:r>
            <a:endParaRPr lang="en-CA" sz="3200" dirty="0" smtClean="0"/>
          </a:p>
        </p:txBody>
      </p:sp>
      <p:sp>
        <p:nvSpPr>
          <p:cNvPr id="16386" name="Content Placeholder 5"/>
          <p:cNvSpPr>
            <a:spLocks noGrp="1"/>
          </p:cNvSpPr>
          <p:nvPr>
            <p:ph sz="half" idx="4294967295"/>
          </p:nvPr>
        </p:nvSpPr>
        <p:spPr>
          <a:xfrm>
            <a:off x="381000" y="1295400"/>
            <a:ext cx="4495800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Information and Advice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Intervention Services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Assessment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Referral for Treatment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Case Management, Monitoring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Advocacy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Family Support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Education and Prevention</a:t>
            </a:r>
          </a:p>
        </p:txBody>
      </p:sp>
      <p:pic>
        <p:nvPicPr>
          <p:cNvPr id="16387" name="Picture 4" descr="Life Saver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24000"/>
            <a:ext cx="348456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10800"/>
            <a:ext cx="7772400" cy="1832400"/>
          </a:xfrm>
        </p:spPr>
        <p:txBody>
          <a:bodyPr/>
          <a:lstStyle/>
          <a:p>
            <a:pPr algn="ctr"/>
            <a:r>
              <a:rPr lang="en-CA" dirty="0" smtClean="0"/>
              <a:t>What Can You Do?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404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0" dirty="0" smtClean="0">
                <a:latin typeface="+mn-lt"/>
                <a:ea typeface="+mn-ea"/>
                <a:cs typeface="+mn-cs"/>
              </a:rPr>
              <a:t>Know Yourself</a:t>
            </a:r>
            <a:endParaRPr lang="en-CA" sz="3600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8381" y="1214438"/>
            <a:ext cx="4578350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6800" y="990600"/>
            <a:ext cx="3276600" cy="381000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077200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Superhero Myth!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80060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“I Can Do It – No Problem!”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Sleep Deprivation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S</a:t>
            </a:r>
            <a:r>
              <a:rPr lang="en-US" sz="2200" dirty="0" smtClean="0"/>
              <a:t>kipping Meals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I</a:t>
            </a:r>
            <a:r>
              <a:rPr lang="en-US" sz="2200" dirty="0" smtClean="0"/>
              <a:t>nsufficient </a:t>
            </a:r>
            <a:r>
              <a:rPr lang="en-US" sz="2200" dirty="0"/>
              <a:t>E</a:t>
            </a:r>
            <a:r>
              <a:rPr lang="en-US" sz="2200" dirty="0" smtClean="0"/>
              <a:t>xercise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S</a:t>
            </a:r>
            <a:r>
              <a:rPr lang="en-US" sz="2200" dirty="0" smtClean="0"/>
              <a:t>ocial Isolation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I</a:t>
            </a:r>
            <a:r>
              <a:rPr lang="en-US" sz="2200" dirty="0" smtClean="0"/>
              <a:t>nsufficient </a:t>
            </a:r>
            <a:r>
              <a:rPr lang="en-US" sz="2200" dirty="0"/>
              <a:t>L</a:t>
            </a:r>
            <a:r>
              <a:rPr lang="en-US" sz="2200" dirty="0" smtClean="0"/>
              <a:t>eisure Pursuits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Lack </a:t>
            </a:r>
            <a:r>
              <a:rPr lang="en-US" sz="2200" dirty="0"/>
              <a:t>of </a:t>
            </a:r>
            <a:r>
              <a:rPr lang="en-US" sz="2200" dirty="0" smtClean="0"/>
              <a:t>Spiritual </a:t>
            </a:r>
            <a:r>
              <a:rPr lang="en-US" sz="2200" dirty="0"/>
              <a:t>D</a:t>
            </a:r>
            <a:r>
              <a:rPr lang="en-US" sz="2200" dirty="0" smtClean="0"/>
              <a:t>evelopment</a:t>
            </a:r>
            <a:endParaRPr lang="en-US" sz="2200" dirty="0"/>
          </a:p>
        </p:txBody>
      </p:sp>
      <p:pic>
        <p:nvPicPr>
          <p:cNvPr id="10244" name="Picture 4" descr="Super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b="5714"/>
          <a:stretch>
            <a:fillRect/>
          </a:stretch>
        </p:blipFill>
        <p:spPr>
          <a:xfrm>
            <a:off x="5334000" y="1752600"/>
            <a:ext cx="3019425" cy="4368404"/>
          </a:xfrm>
          <a:ln/>
        </p:spPr>
      </p:pic>
    </p:spTree>
    <p:extLst>
      <p:ext uri="{BB962C8B-B14F-4D97-AF65-F5344CB8AC3E}">
        <p14:creationId xmlns:p14="http://schemas.microsoft.com/office/powerpoint/2010/main" val="288393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00" y="228600"/>
            <a:ext cx="8488800" cy="685800"/>
          </a:xfrm>
        </p:spPr>
        <p:txBody>
          <a:bodyPr/>
          <a:lstStyle/>
          <a:p>
            <a:r>
              <a:rPr lang="en-US" dirty="0" smtClean="0"/>
              <a:t>Self-Care Checklist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2971800" cy="6762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smtClean="0"/>
              <a:t>How is your …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286000"/>
            <a:ext cx="2057400" cy="3048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 smtClean="0"/>
              <a:t> Physical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 smtClean="0"/>
              <a:t> Emotional</a:t>
            </a:r>
            <a:endParaRPr lang="en-US" dirty="0"/>
          </a:p>
          <a:p>
            <a:pPr marL="0" indent="0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Social</a:t>
            </a:r>
            <a:endParaRPr lang="en-US" dirty="0"/>
          </a:p>
          <a:p>
            <a:pPr marL="0" indent="0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Spiritual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4495800"/>
            <a:ext cx="1752600" cy="762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…health?</a:t>
            </a:r>
            <a:endParaRPr lang="en-US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990600"/>
            <a:ext cx="3529042" cy="685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7088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</a:t>
            </a:r>
            <a:r>
              <a:rPr lang="en-US" dirty="0" smtClean="0"/>
              <a:t>Self-Care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038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600" dirty="0" smtClean="0"/>
              <a:t>Workload</a:t>
            </a:r>
            <a:endParaRPr lang="en-US" sz="5600" dirty="0"/>
          </a:p>
          <a:p>
            <a:pPr>
              <a:lnSpc>
                <a:spcPct val="170000"/>
              </a:lnSpc>
            </a:pPr>
            <a:r>
              <a:rPr lang="en-US" sz="5600" dirty="0"/>
              <a:t>Time (guilt</a:t>
            </a:r>
            <a:r>
              <a:rPr lang="en-US" sz="5600" dirty="0" smtClean="0"/>
              <a:t>)</a:t>
            </a:r>
            <a:endParaRPr lang="en-US" sz="5600" dirty="0"/>
          </a:p>
          <a:p>
            <a:pPr>
              <a:lnSpc>
                <a:spcPct val="170000"/>
              </a:lnSpc>
            </a:pPr>
            <a:r>
              <a:rPr lang="en-US" sz="5600" dirty="0"/>
              <a:t>Ability to delay </a:t>
            </a:r>
            <a:r>
              <a:rPr lang="en-US" sz="5600" dirty="0" smtClean="0"/>
              <a:t>gratification</a:t>
            </a:r>
            <a:endParaRPr lang="en-US" sz="5600" dirty="0"/>
          </a:p>
          <a:p>
            <a:pPr>
              <a:lnSpc>
                <a:spcPct val="170000"/>
              </a:lnSpc>
            </a:pPr>
            <a:r>
              <a:rPr lang="en-US" sz="5600" dirty="0"/>
              <a:t>Circumstances: schedule, long </a:t>
            </a:r>
            <a:r>
              <a:rPr lang="en-US" sz="5600" dirty="0" smtClean="0"/>
              <a:t>hours</a:t>
            </a:r>
            <a:endParaRPr lang="en-US" sz="5600" dirty="0"/>
          </a:p>
          <a:p>
            <a:pPr>
              <a:lnSpc>
                <a:spcPct val="170000"/>
              </a:lnSpc>
            </a:pPr>
            <a:r>
              <a:rPr lang="en-US" sz="5600" dirty="0" smtClean="0"/>
              <a:t>Training to put others first</a:t>
            </a:r>
          </a:p>
          <a:p>
            <a:pPr>
              <a:lnSpc>
                <a:spcPct val="170000"/>
              </a:lnSpc>
            </a:pPr>
            <a:r>
              <a:rPr lang="en-US" sz="5600" dirty="0" smtClean="0"/>
              <a:t>The Physician Personality</a:t>
            </a:r>
          </a:p>
          <a:p>
            <a:pPr>
              <a:lnSpc>
                <a:spcPct val="170000"/>
              </a:lnSpc>
              <a:buNone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endParaRPr lang="en-US" sz="2200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xercis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790280"/>
            <a:ext cx="8153400" cy="489932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 There Isn’t Enough Time!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4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Asking for Help: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334800" y="1214422"/>
            <a:ext cx="5608800" cy="4577978"/>
          </a:xfrm>
        </p:spPr>
        <p:txBody>
          <a:bodyPr>
            <a:normAutofit/>
          </a:bodyPr>
          <a:lstStyle/>
          <a:p>
            <a:r>
              <a:rPr lang="en-US" dirty="0" smtClean="0"/>
              <a:t>Denial</a:t>
            </a:r>
          </a:p>
          <a:p>
            <a:r>
              <a:rPr lang="en-US" dirty="0" smtClean="0"/>
              <a:t>Confidentiality concerns</a:t>
            </a:r>
          </a:p>
          <a:p>
            <a:r>
              <a:rPr lang="en-US" dirty="0" smtClean="0"/>
              <a:t>Inability to use the health care system</a:t>
            </a:r>
          </a:p>
          <a:p>
            <a:r>
              <a:rPr lang="en-US" dirty="0" smtClean="0"/>
              <a:t>Lack of knowledge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Absence of hope</a:t>
            </a:r>
          </a:p>
          <a:p>
            <a:r>
              <a:rPr lang="en-US" dirty="0" smtClean="0"/>
              <a:t>Insurance discrimination</a:t>
            </a:r>
          </a:p>
          <a:p>
            <a:r>
              <a:rPr lang="en-US" b="1" i="1" dirty="0" smtClean="0"/>
              <a:t>Fear, shame, stigma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Ostr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26179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200" dirty="0" smtClean="0"/>
              <a:t>“To know and not do is in fact not to know” </a:t>
            </a:r>
          </a:p>
          <a:p>
            <a:pPr algn="r">
              <a:buNone/>
            </a:pPr>
            <a:r>
              <a:rPr lang="en-CA" sz="1800" dirty="0" smtClean="0"/>
              <a:t>(Guru </a:t>
            </a:r>
            <a:r>
              <a:rPr lang="en-CA" sz="1800" dirty="0" err="1" smtClean="0"/>
              <a:t>Neem</a:t>
            </a:r>
            <a:r>
              <a:rPr lang="en-CA" sz="1800" dirty="0" smtClean="0"/>
              <a:t> </a:t>
            </a:r>
            <a:r>
              <a:rPr lang="en-CA" sz="1800" dirty="0" err="1" smtClean="0"/>
              <a:t>Karili</a:t>
            </a:r>
            <a:r>
              <a:rPr lang="en-CA" sz="1800" dirty="0" smtClean="0"/>
              <a:t> </a:t>
            </a:r>
            <a:r>
              <a:rPr lang="en-CA" sz="1800" dirty="0" err="1" smtClean="0"/>
              <a:t>Boba</a:t>
            </a:r>
            <a:r>
              <a:rPr lang="en-CA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5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7772400" cy="486000"/>
          </a:xfrm>
        </p:spPr>
        <p:txBody>
          <a:bodyPr/>
          <a:lstStyle/>
          <a:p>
            <a:r>
              <a:rPr lang="en-US" sz="3200" dirty="0" smtClean="0"/>
              <a:t>Supporting a Colleague?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50825" y="2001838"/>
            <a:ext cx="8569325" cy="3308350"/>
            <a:chOff x="611561" y="2492896"/>
            <a:chExt cx="8064895" cy="2241519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56485" y="2946793"/>
              <a:ext cx="1942268" cy="104977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98753" y="2955398"/>
              <a:ext cx="1943762" cy="104869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89265" y="2955398"/>
              <a:ext cx="1943762" cy="1048695"/>
            </a:xfrm>
            <a:prstGeom prst="rect">
              <a:avLst/>
            </a:prstGeom>
            <a:solidFill>
              <a:srgbClr val="FF00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644009" y="2955398"/>
              <a:ext cx="1945256" cy="104869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9224" name="TextBox 15"/>
            <p:cNvSpPr txBox="1">
              <a:spLocks noChangeArrowheads="1"/>
            </p:cNvSpPr>
            <p:nvPr/>
          </p:nvSpPr>
          <p:spPr bwMode="auto">
            <a:xfrm>
              <a:off x="882650" y="3173020"/>
              <a:ext cx="1666422" cy="43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Social</a:t>
              </a:r>
            </a:p>
          </p:txBody>
        </p:sp>
        <p:sp>
          <p:nvSpPr>
            <p:cNvPr id="9225" name="TextBox 16"/>
            <p:cNvSpPr txBox="1">
              <a:spLocks noChangeArrowheads="1"/>
            </p:cNvSpPr>
            <p:nvPr/>
          </p:nvSpPr>
          <p:spPr bwMode="auto">
            <a:xfrm>
              <a:off x="2843808" y="3098962"/>
              <a:ext cx="1666422" cy="36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>
                  <a:latin typeface="Calibri" pitchFamily="34" charset="0"/>
                </a:rPr>
                <a:t>Social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788932" y="3065107"/>
              <a:ext cx="1664374" cy="2968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50" dirty="0">
                  <a:latin typeface="+mn-lt"/>
                  <a:cs typeface="+mn-cs"/>
                </a:rPr>
                <a:t>Social</a:t>
              </a:r>
            </a:p>
          </p:txBody>
        </p:sp>
        <p:sp>
          <p:nvSpPr>
            <p:cNvPr id="9227" name="TextBox 18"/>
            <p:cNvSpPr txBox="1">
              <a:spLocks noChangeArrowheads="1"/>
            </p:cNvSpPr>
            <p:nvPr/>
          </p:nvSpPr>
          <p:spPr bwMode="auto">
            <a:xfrm>
              <a:off x="6732240" y="3011838"/>
              <a:ext cx="1666422" cy="25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800">
                  <a:latin typeface="Calibri" pitchFamily="34" charset="0"/>
                </a:rPr>
                <a:t>Social</a:t>
              </a:r>
            </a:p>
          </p:txBody>
        </p:sp>
        <p:sp>
          <p:nvSpPr>
            <p:cNvPr id="9228" name="TextBox 19"/>
            <p:cNvSpPr txBox="1">
              <a:spLocks noChangeArrowheads="1"/>
            </p:cNvSpPr>
            <p:nvPr/>
          </p:nvSpPr>
          <p:spPr bwMode="auto">
            <a:xfrm>
              <a:off x="6798478" y="3572004"/>
              <a:ext cx="1666422" cy="43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Clinical</a:t>
              </a:r>
            </a:p>
          </p:txBody>
        </p:sp>
        <p:sp>
          <p:nvSpPr>
            <p:cNvPr id="9229" name="TextBox 20"/>
            <p:cNvSpPr txBox="1">
              <a:spLocks noChangeArrowheads="1"/>
            </p:cNvSpPr>
            <p:nvPr/>
          </p:nvSpPr>
          <p:spPr bwMode="auto">
            <a:xfrm>
              <a:off x="4788024" y="3644180"/>
              <a:ext cx="1666422" cy="36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>
                  <a:latin typeface="Calibri" pitchFamily="34" charset="0"/>
                </a:rPr>
                <a:t>Clinical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2843675" y="3707231"/>
              <a:ext cx="1665869" cy="2968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50" dirty="0">
                  <a:latin typeface="+mn-lt"/>
                  <a:cs typeface="+mn-cs"/>
                </a:rPr>
                <a:t>Clinical</a:t>
              </a:r>
            </a:p>
          </p:txBody>
        </p:sp>
        <p:sp>
          <p:nvSpPr>
            <p:cNvPr id="9231" name="TextBox 22"/>
            <p:cNvSpPr txBox="1">
              <a:spLocks noChangeArrowheads="1"/>
            </p:cNvSpPr>
            <p:nvPr/>
          </p:nvSpPr>
          <p:spPr bwMode="auto">
            <a:xfrm>
              <a:off x="966002" y="3792690"/>
              <a:ext cx="1666422" cy="25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800">
                  <a:latin typeface="Calibri" pitchFamily="34" charset="0"/>
                </a:rPr>
                <a:t>Clinical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756485" y="3212462"/>
              <a:ext cx="7703334" cy="57651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7" name="Rectangle 22"/>
            <p:cNvSpPr>
              <a:spLocks noChangeArrowheads="1"/>
            </p:cNvSpPr>
            <p:nvPr/>
          </p:nvSpPr>
          <p:spPr bwMode="auto">
            <a:xfrm>
              <a:off x="828199" y="4004092"/>
              <a:ext cx="1800333" cy="2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  <a:cs typeface="+mn-cs"/>
                </a:rPr>
                <a:t>Adaptive coping</a:t>
              </a:r>
              <a:endParaRPr lang="en-CA" sz="1600" b="1" dirty="0">
                <a:latin typeface="+mn-lt"/>
                <a:cs typeface="+mn-cs"/>
              </a:endParaRPr>
            </a:p>
          </p:txBody>
        </p:sp>
        <p:sp>
          <p:nvSpPr>
            <p:cNvPr id="13318" name="Rectangle 23"/>
            <p:cNvSpPr>
              <a:spLocks noChangeArrowheads="1"/>
            </p:cNvSpPr>
            <p:nvPr/>
          </p:nvSpPr>
          <p:spPr bwMode="auto">
            <a:xfrm>
              <a:off x="2644967" y="4004092"/>
              <a:ext cx="1927328" cy="56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  <a:cs typeface="+mn-cs"/>
                </a:rPr>
                <a:t>Mild and reversible distress or functional impairment</a:t>
              </a:r>
              <a:endParaRPr lang="en-CA" sz="1600" b="1" dirty="0">
                <a:latin typeface="+mn-lt"/>
                <a:cs typeface="+mn-cs"/>
              </a:endParaRPr>
            </a:p>
          </p:txBody>
        </p:sp>
        <p:sp>
          <p:nvSpPr>
            <p:cNvPr id="13319" name="Rectangle 25"/>
            <p:cNvSpPr>
              <a:spLocks noChangeArrowheads="1"/>
            </p:cNvSpPr>
            <p:nvPr/>
          </p:nvSpPr>
          <p:spPr bwMode="auto">
            <a:xfrm>
              <a:off x="6659485" y="4004092"/>
              <a:ext cx="1800334" cy="730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  <a:cs typeface="+mn-cs"/>
                </a:rPr>
                <a:t>Clinical illnesses and disorders requiring concentrated medical care</a:t>
              </a:r>
              <a:endParaRPr lang="en-CA" sz="1600" b="1" dirty="0">
                <a:latin typeface="+mn-lt"/>
                <a:cs typeface="+mn-cs"/>
              </a:endParaRPr>
            </a:p>
          </p:txBody>
        </p:sp>
        <p:sp>
          <p:nvSpPr>
            <p:cNvPr id="13320" name="Rectangle 26"/>
            <p:cNvSpPr>
              <a:spLocks noChangeArrowheads="1"/>
            </p:cNvSpPr>
            <p:nvPr/>
          </p:nvSpPr>
          <p:spPr bwMode="auto">
            <a:xfrm>
              <a:off x="4715723" y="4004092"/>
              <a:ext cx="1800333" cy="56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  <a:cs typeface="+mn-cs"/>
                </a:rPr>
                <a:t>More severe, persistent injury or impairment</a:t>
              </a:r>
              <a:endParaRPr lang="en-CA" sz="1600" b="1" dirty="0">
                <a:latin typeface="+mn-lt"/>
                <a:cs typeface="+mn-cs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611561" y="2492896"/>
              <a:ext cx="8064895" cy="360040"/>
              <a:chOff x="611561" y="2132856"/>
              <a:chExt cx="8064895" cy="36004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756485" y="2204920"/>
                <a:ext cx="1942268" cy="21726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698753" y="2204920"/>
                <a:ext cx="1943762" cy="2172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587771" y="2204920"/>
                <a:ext cx="1943763" cy="217268"/>
              </a:xfrm>
              <a:prstGeom prst="rect">
                <a:avLst/>
              </a:prstGeom>
              <a:solidFill>
                <a:srgbClr val="FF0000">
                  <a:alpha val="9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642514" y="2204920"/>
                <a:ext cx="1945256" cy="21726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8171466" y="2132856"/>
                <a:ext cx="504990" cy="36032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10800000">
                <a:off x="611561" y="2132856"/>
                <a:ext cx="648419" cy="36032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  <p:sp>
          <p:nvSpPr>
            <p:cNvPr id="9238" name="TextBox 15"/>
            <p:cNvSpPr txBox="1">
              <a:spLocks noChangeArrowheads="1"/>
            </p:cNvSpPr>
            <p:nvPr/>
          </p:nvSpPr>
          <p:spPr bwMode="auto">
            <a:xfrm>
              <a:off x="971600" y="2553502"/>
              <a:ext cx="1666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b="1">
                  <a:latin typeface="Calibri" pitchFamily="34" charset="0"/>
                </a:rPr>
                <a:t>Healthy</a:t>
              </a:r>
            </a:p>
          </p:txBody>
        </p:sp>
        <p:sp>
          <p:nvSpPr>
            <p:cNvPr id="9239" name="TextBox 15"/>
            <p:cNvSpPr txBox="1">
              <a:spLocks noChangeArrowheads="1"/>
            </p:cNvSpPr>
            <p:nvPr/>
          </p:nvSpPr>
          <p:spPr bwMode="auto">
            <a:xfrm>
              <a:off x="2843808" y="2553502"/>
              <a:ext cx="1666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b="1">
                  <a:latin typeface="Calibri" pitchFamily="34" charset="0"/>
                </a:rPr>
                <a:t>Reacting</a:t>
              </a:r>
            </a:p>
          </p:txBody>
        </p:sp>
        <p:sp>
          <p:nvSpPr>
            <p:cNvPr id="9240" name="TextBox 15"/>
            <p:cNvSpPr txBox="1">
              <a:spLocks noChangeArrowheads="1"/>
            </p:cNvSpPr>
            <p:nvPr/>
          </p:nvSpPr>
          <p:spPr bwMode="auto">
            <a:xfrm>
              <a:off x="4777786" y="2553502"/>
              <a:ext cx="1666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b="1">
                  <a:latin typeface="Calibri" pitchFamily="34" charset="0"/>
                </a:rPr>
                <a:t>Injured</a:t>
              </a:r>
            </a:p>
          </p:txBody>
        </p:sp>
        <p:sp>
          <p:nvSpPr>
            <p:cNvPr id="9241" name="TextBox 15"/>
            <p:cNvSpPr txBox="1">
              <a:spLocks noChangeArrowheads="1"/>
            </p:cNvSpPr>
            <p:nvPr/>
          </p:nvSpPr>
          <p:spPr bwMode="auto">
            <a:xfrm>
              <a:off x="6722002" y="2553502"/>
              <a:ext cx="1666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b="1">
                  <a:latin typeface="Calibri" pitchFamily="34" charset="0"/>
                </a:rPr>
                <a:t>Ill</a:t>
              </a:r>
            </a:p>
          </p:txBody>
        </p:sp>
      </p:grpSp>
      <p:sp>
        <p:nvSpPr>
          <p:cNvPr id="8195" name="Rectangle 2"/>
          <p:cNvSpPr>
            <a:spLocks/>
          </p:cNvSpPr>
          <p:nvPr/>
        </p:nvSpPr>
        <p:spPr bwMode="auto">
          <a:xfrm>
            <a:off x="303213" y="3333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Peer support in the workplace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4953000"/>
            <a:ext cx="914400" cy="91440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5029200"/>
            <a:ext cx="914400" cy="91440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4953000"/>
            <a:ext cx="914400" cy="91440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Grenier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MHI Consulting,</a:t>
            </a:r>
            <a:r>
              <a:rPr kumimoji="0" lang="en-C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kumimoji="0" lang="en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990600"/>
          </a:xfrm>
        </p:spPr>
        <p:txBody>
          <a:bodyPr/>
          <a:lstStyle/>
          <a:p>
            <a:r>
              <a:rPr lang="en-US" sz="3200" dirty="0" smtClean="0"/>
              <a:t>New Cases By Problem Type </a:t>
            </a:r>
            <a:br>
              <a:rPr lang="en-US" sz="3200" dirty="0" smtClean="0"/>
            </a:br>
            <a:r>
              <a:rPr lang="en-US" sz="3200" dirty="0" smtClean="0"/>
              <a:t>2007 to Current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type="chart" idx="1"/>
          </p:nvPr>
        </p:nvGraphicFramePr>
        <p:xfrm>
          <a:off x="533400" y="16764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Bystander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800" u="none" dirty="0"/>
              <a:t>“A person who does not become actively involved when someone else requires help.”</a:t>
            </a:r>
          </a:p>
          <a:p>
            <a:pPr>
              <a:buNone/>
            </a:pPr>
            <a:endParaRPr lang="en-US" u="none" dirty="0"/>
          </a:p>
          <a:p>
            <a:pPr>
              <a:buNone/>
            </a:pPr>
            <a:r>
              <a:rPr lang="en-US" u="none" dirty="0"/>
              <a:t>                             </a:t>
            </a:r>
            <a:r>
              <a:rPr lang="en-US" u="none" dirty="0" err="1"/>
              <a:t>Petruska</a:t>
            </a:r>
            <a:r>
              <a:rPr lang="en-US" u="none" dirty="0"/>
              <a:t> Clarkson</a:t>
            </a:r>
          </a:p>
          <a:p>
            <a:pPr>
              <a:buNone/>
            </a:pPr>
            <a:r>
              <a:rPr lang="en-US" u="none" dirty="0"/>
              <a:t>                             </a:t>
            </a:r>
            <a:r>
              <a:rPr lang="en-US" i="1" u="none" dirty="0"/>
              <a:t>The Bystander</a:t>
            </a:r>
          </a:p>
        </p:txBody>
      </p:sp>
    </p:spTree>
    <p:extLst>
      <p:ext uri="{BB962C8B-B14F-4D97-AF65-F5344CB8AC3E}">
        <p14:creationId xmlns:p14="http://schemas.microsoft.com/office/powerpoint/2010/main" val="1049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010400" cy="838200"/>
          </a:xfrm>
        </p:spPr>
        <p:txBody>
          <a:bodyPr/>
          <a:lstStyle/>
          <a:p>
            <a:r>
              <a:rPr lang="en-US" dirty="0" err="1"/>
              <a:t>Bystanding</a:t>
            </a:r>
            <a:r>
              <a:rPr lang="en-US" dirty="0"/>
              <a:t> slogans: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6705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u="none"/>
              <a:t>“It’s none of my business.”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“I don’t have enough information.”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“What if I’m wrong?”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“I don’t want to get burned again.”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“There’s nothing I can do to help.”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“They did this to themselves and they have to ask for help.”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“What if I hurt them?”</a:t>
            </a:r>
          </a:p>
          <a:p>
            <a:pPr>
              <a:lnSpc>
                <a:spcPct val="90000"/>
              </a:lnSpc>
            </a:pPr>
            <a:r>
              <a:rPr lang="en-US" sz="3000" u="none"/>
              <a:t>“What if they hurt me?”</a:t>
            </a:r>
          </a:p>
          <a:p>
            <a:pPr>
              <a:lnSpc>
                <a:spcPct val="90000"/>
              </a:lnSpc>
            </a:pPr>
            <a:endParaRPr lang="en-US" sz="3000" u="none"/>
          </a:p>
        </p:txBody>
      </p:sp>
    </p:spTree>
    <p:extLst>
      <p:ext uri="{BB962C8B-B14F-4D97-AF65-F5344CB8AC3E}">
        <p14:creationId xmlns:p14="http://schemas.microsoft.com/office/powerpoint/2010/main" val="6255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Where to </a:t>
            </a:r>
            <a:r>
              <a:rPr lang="en-US" sz="3600" dirty="0" smtClean="0"/>
              <a:t>Seek </a:t>
            </a:r>
            <a:r>
              <a:rPr lang="en-US" sz="3600" dirty="0"/>
              <a:t>Advice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-179388">
              <a:lnSpc>
                <a:spcPct val="150000"/>
              </a:lnSpc>
            </a:pPr>
            <a:r>
              <a:rPr lang="en-US" dirty="0" smtClean="0"/>
              <a:t>Legal</a:t>
            </a:r>
            <a:endParaRPr lang="en-US" dirty="0"/>
          </a:p>
          <a:p>
            <a:pPr indent="-179388">
              <a:lnSpc>
                <a:spcPct val="150000"/>
              </a:lnSpc>
            </a:pPr>
            <a:r>
              <a:rPr lang="en-US" dirty="0" smtClean="0"/>
              <a:t>Hospital or Clinic Policy </a:t>
            </a:r>
          </a:p>
          <a:p>
            <a:pPr indent="-179388">
              <a:lnSpc>
                <a:spcPct val="150000"/>
              </a:lnSpc>
            </a:pPr>
            <a:r>
              <a:rPr lang="en-US" dirty="0" smtClean="0"/>
              <a:t>Regulatory </a:t>
            </a:r>
            <a:r>
              <a:rPr lang="en-US" dirty="0"/>
              <a:t>authorities </a:t>
            </a:r>
            <a:r>
              <a:rPr lang="en-US" dirty="0" smtClean="0"/>
              <a:t>(CVO</a:t>
            </a:r>
            <a:r>
              <a:rPr lang="en-US" dirty="0"/>
              <a:t>)</a:t>
            </a:r>
          </a:p>
          <a:p>
            <a:pPr indent="-179388">
              <a:lnSpc>
                <a:spcPct val="150000"/>
              </a:lnSpc>
            </a:pPr>
            <a:r>
              <a:rPr lang="en-US" dirty="0" smtClean="0"/>
              <a:t>Professional Association (OVMA)</a:t>
            </a:r>
          </a:p>
          <a:p>
            <a:pPr indent="-179388">
              <a:lnSpc>
                <a:spcPct val="150000"/>
              </a:lnSpc>
            </a:pPr>
            <a:r>
              <a:rPr lang="en-US" dirty="0" smtClean="0"/>
              <a:t>EAP</a:t>
            </a:r>
            <a:endParaRPr lang="en-US" dirty="0"/>
          </a:p>
          <a:p>
            <a:pPr indent="-179388">
              <a:lnSpc>
                <a:spcPct val="150000"/>
              </a:lnSpc>
            </a:pPr>
            <a:r>
              <a:rPr lang="en-US" dirty="0" smtClean="0"/>
              <a:t>Professionals </a:t>
            </a:r>
            <a:r>
              <a:rPr lang="en-US" dirty="0"/>
              <a:t>Health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Response-ability</a:t>
            </a:r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0005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/>
              <a:t>Notice</a:t>
            </a:r>
          </a:p>
          <a:p>
            <a:pPr marL="457200" indent="-40005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/>
              <a:t>Interpret</a:t>
            </a:r>
          </a:p>
          <a:p>
            <a:pPr marL="457200" indent="-40005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/>
              <a:t>Assume personal responsibility</a:t>
            </a:r>
          </a:p>
          <a:p>
            <a:pPr marL="457200" indent="-40005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/>
              <a:t>Choose a form of assistance</a:t>
            </a:r>
          </a:p>
          <a:p>
            <a:pPr marL="457200" indent="-40005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/>
              <a:t>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Supporting a colleague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sz="3000" u="none" dirty="0"/>
              <a:t>Reflect your observations and concerns</a:t>
            </a:r>
          </a:p>
          <a:p>
            <a:pPr>
              <a:buFontTx/>
              <a:buChar char="•"/>
            </a:pPr>
            <a:r>
              <a:rPr lang="en-US" sz="3000" u="none" dirty="0"/>
              <a:t>Ask how they are feeling</a:t>
            </a:r>
          </a:p>
          <a:p>
            <a:pPr>
              <a:buFontTx/>
              <a:buChar char="•"/>
            </a:pPr>
            <a:r>
              <a:rPr lang="en-US" sz="3000" u="none" dirty="0"/>
              <a:t>Offer time to talk</a:t>
            </a:r>
          </a:p>
          <a:p>
            <a:pPr>
              <a:buFontTx/>
              <a:buChar char="•"/>
            </a:pPr>
            <a:r>
              <a:rPr lang="en-US" sz="3000" u="none" dirty="0"/>
              <a:t>Offer time to spend together quietly</a:t>
            </a:r>
          </a:p>
          <a:p>
            <a:pPr>
              <a:buFontTx/>
              <a:buChar char="•"/>
            </a:pPr>
            <a:r>
              <a:rPr lang="en-US" sz="3000" u="none" dirty="0"/>
              <a:t>Offer helping resources</a:t>
            </a:r>
          </a:p>
          <a:p>
            <a:pPr>
              <a:buFontTx/>
              <a:buChar char="•"/>
            </a:pPr>
            <a:r>
              <a:rPr lang="en-US" sz="3000" u="none" dirty="0"/>
              <a:t>Facilitate use of helping resources</a:t>
            </a:r>
          </a:p>
          <a:p>
            <a:pPr>
              <a:buFontTx/>
              <a:buChar char="•"/>
            </a:pPr>
            <a:r>
              <a:rPr lang="en-US" sz="3000" u="none" dirty="0"/>
              <a:t>Follow </a:t>
            </a:r>
            <a:r>
              <a:rPr lang="en-US" sz="3000" u="none" dirty="0" smtClean="0"/>
              <a:t>up</a:t>
            </a:r>
            <a:endParaRPr lang="en-US" sz="3000" u="none" dirty="0"/>
          </a:p>
        </p:txBody>
      </p:sp>
    </p:spTree>
    <p:extLst>
      <p:ext uri="{BB962C8B-B14F-4D97-AF65-F5344CB8AC3E}">
        <p14:creationId xmlns:p14="http://schemas.microsoft.com/office/powerpoint/2010/main" val="32456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Intervention: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00" u="none" dirty="0"/>
              <a:t>   </a:t>
            </a:r>
            <a:r>
              <a:rPr lang="en-US" sz="5000" u="none" dirty="0"/>
              <a:t>“Sometimes it’s not so much seeing the light as feeling the heat.”</a:t>
            </a:r>
            <a:endParaRPr lang="en-US" sz="4200" u="none" dirty="0"/>
          </a:p>
          <a:p>
            <a:endParaRPr lang="en-US" sz="3400" u="none" dirty="0"/>
          </a:p>
          <a:p>
            <a:pPr>
              <a:buNone/>
            </a:pPr>
            <a:r>
              <a:rPr lang="en-US" sz="3400" u="none" dirty="0"/>
              <a:t>                         Unknown</a:t>
            </a:r>
          </a:p>
        </p:txBody>
      </p:sp>
    </p:spTree>
    <p:extLst>
      <p:ext uri="{BB962C8B-B14F-4D97-AF65-F5344CB8AC3E}">
        <p14:creationId xmlns:p14="http://schemas.microsoft.com/office/powerpoint/2010/main" val="20085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8488800" cy="886822"/>
          </a:xfrm>
          <a:noFill/>
          <a:ln/>
        </p:spPr>
        <p:txBody>
          <a:bodyPr/>
          <a:lstStyle/>
          <a:p>
            <a:r>
              <a:rPr lang="en-US" sz="4400" dirty="0"/>
              <a:t>Intervention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6705600" cy="4114800"/>
          </a:xfrm>
          <a:noFill/>
          <a:ln/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seek advice first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positive and motivational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documented evidence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planned and rehearsed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assessment pre-arranged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 smtClean="0"/>
              <a:t>caring </a:t>
            </a:r>
            <a:r>
              <a:rPr lang="en-US" sz="3400" dirty="0"/>
              <a:t>and </a:t>
            </a:r>
            <a:r>
              <a:rPr lang="en-US" sz="3400" dirty="0" smtClean="0"/>
              <a:t>compassionate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FF0000"/>
                </a:solidFill>
              </a:rPr>
              <a:t>consequences clear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0378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905000"/>
            <a:ext cx="8229600" cy="62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b="1" dirty="0" smtClean="0">
                <a:solidFill>
                  <a:schemeClr val="bg2"/>
                </a:solidFill>
              </a:rPr>
              <a:t>There are no wrong reasons to call!</a:t>
            </a:r>
            <a:endParaRPr lang="en-CA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superher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9" y="92075"/>
            <a:ext cx="88011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6136" y="3501008"/>
            <a:ext cx="3024336" cy="2880320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36095" y="3501008"/>
            <a:ext cx="3509793" cy="316835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b="1" dirty="0" smtClean="0">
                <a:solidFill>
                  <a:srgbClr val="00245D"/>
                </a:solidFill>
                <a:latin typeface="Arial Narrow" pitchFamily="34" charset="0"/>
                <a:cs typeface="Browallia New" pitchFamily="34" charset="-34"/>
              </a:rPr>
              <a:t>Professionals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b="1" dirty="0" smtClean="0">
                <a:solidFill>
                  <a:srgbClr val="00245D"/>
                </a:solidFill>
                <a:latin typeface="Arial Narrow" pitchFamily="34" charset="0"/>
                <a:cs typeface="Browallia New" pitchFamily="34" charset="-34"/>
              </a:rPr>
              <a:t>Health Program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sz="3200" b="1" dirty="0" smtClean="0">
                <a:solidFill>
                  <a:srgbClr val="00245D"/>
                </a:solidFill>
                <a:latin typeface="Arial Narrow" pitchFamily="34" charset="0"/>
                <a:cs typeface="Browallia New" pitchFamily="34" charset="-34"/>
              </a:rPr>
              <a:t>800-851-6606</a:t>
            </a:r>
            <a:endParaRPr lang="en-US" sz="3200" b="1" dirty="0">
              <a:solidFill>
                <a:srgbClr val="00245D"/>
              </a:solidFill>
              <a:latin typeface="Arial Narrow" pitchFamily="34" charset="0"/>
              <a:cs typeface="Browallia New" pitchFamily="34" charset="-34"/>
            </a:endParaRPr>
          </a:p>
          <a:p>
            <a:pPr marL="0" lvl="0" indent="0" algn="ctr">
              <a:buClr>
                <a:srgbClr val="7399C6"/>
              </a:buClr>
              <a:buNone/>
            </a:pPr>
            <a:r>
              <a:rPr lang="en-US" b="1" dirty="0" smtClean="0">
                <a:solidFill>
                  <a:srgbClr val="00245D"/>
                </a:solidFill>
                <a:latin typeface="Arial Narrow" pitchFamily="34" charset="0"/>
                <a:cs typeface="Browallia New" pitchFamily="34" charset="-34"/>
              </a:rPr>
              <a:t>http://php.oma.org</a:t>
            </a:r>
            <a:endParaRPr lang="en-US" b="1" dirty="0">
              <a:solidFill>
                <a:srgbClr val="00245D"/>
              </a:solidFill>
              <a:latin typeface="Arial Narrow" pitchFamily="34" charset="0"/>
              <a:cs typeface="Browallia New" pitchFamily="34" charset="-34"/>
            </a:endParaRPr>
          </a:p>
          <a:p>
            <a:pPr marL="0" lvl="0" indent="0" algn="ctr">
              <a:buClr>
                <a:srgbClr val="7399C6"/>
              </a:buClr>
              <a:buNone/>
            </a:pPr>
            <a:r>
              <a:rPr lang="en-US" b="1" dirty="0" smtClean="0">
                <a:solidFill>
                  <a:srgbClr val="00245D"/>
                </a:solidFill>
                <a:latin typeface="Arial Narrow" pitchFamily="34" charset="0"/>
                <a:cs typeface="Browallia New" pitchFamily="34" charset="-34"/>
              </a:rPr>
              <a:t>allison.hallman@oma.org</a:t>
            </a:r>
            <a:endParaRPr lang="en-US" b="1" dirty="0">
              <a:solidFill>
                <a:srgbClr val="00245D"/>
              </a:solidFill>
              <a:latin typeface="Arial Narrow" pitchFamily="34" charset="0"/>
              <a:cs typeface="Browallia New" pitchFamily="34" charset="-34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5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88800" cy="640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Objectives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000" y="1036800"/>
            <a:ext cx="7470600" cy="3308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Understand how health professional students are vulnerable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Learn to increase self-awareness of personal functioning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Learn to identify and respond to distress in your colleagues</a:t>
            </a:r>
          </a:p>
          <a:p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714356"/>
            <a:ext cx="8060172" cy="486000"/>
          </a:xfrm>
        </p:spPr>
        <p:txBody>
          <a:bodyPr/>
          <a:lstStyle/>
          <a:p>
            <a:r>
              <a:rPr lang="en-US" b="0" dirty="0" smtClean="0"/>
              <a:t>Invincible?</a:t>
            </a:r>
            <a:endParaRPr lang="en-US" b="0" dirty="0"/>
          </a:p>
        </p:txBody>
      </p:sp>
      <p:pic>
        <p:nvPicPr>
          <p:cNvPr id="1503235" name="Picture 3" descr="str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057400"/>
            <a:ext cx="2778125" cy="3503613"/>
          </a:xfrm>
          <a:noFill/>
          <a:ln/>
        </p:spPr>
      </p:pic>
      <p:sp>
        <p:nvSpPr>
          <p:cNvPr id="15032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447800" y="2057400"/>
            <a:ext cx="3695700" cy="4114800"/>
          </a:xfrm>
        </p:spPr>
        <p:txBody>
          <a:bodyPr/>
          <a:lstStyle/>
          <a:p>
            <a:pPr>
              <a:buFontTx/>
              <a:buChar char="•"/>
            </a:pPr>
            <a:endParaRPr lang="en-US" sz="2200"/>
          </a:p>
        </p:txBody>
      </p:sp>
      <p:pic>
        <p:nvPicPr>
          <p:cNvPr id="1503237" name="Picture 5" descr="Super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4800" y="1981200"/>
            <a:ext cx="2794000" cy="35798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84543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0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Stress...</a:t>
            </a:r>
            <a:endParaRPr lang="en-CA" sz="3600" dirty="0"/>
          </a:p>
        </p:txBody>
      </p:sp>
      <p:pic>
        <p:nvPicPr>
          <p:cNvPr id="3" name="Picture 2" descr="Stressedstu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820" y="914400"/>
            <a:ext cx="549997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88800" cy="886822"/>
          </a:xfrm>
        </p:spPr>
        <p:txBody>
          <a:bodyPr/>
          <a:lstStyle/>
          <a:p>
            <a:r>
              <a:rPr lang="en-US" dirty="0"/>
              <a:t>Stress becomes a problem when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828800"/>
            <a:ext cx="67056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</a:t>
            </a:r>
            <a:r>
              <a:rPr lang="en-US" sz="2000" dirty="0"/>
              <a:t>is </a:t>
            </a:r>
            <a:r>
              <a:rPr lang="en-US" sz="2000" b="1" i="1" dirty="0"/>
              <a:t>too much</a:t>
            </a:r>
          </a:p>
          <a:p>
            <a:r>
              <a:rPr lang="en-US" sz="2000" dirty="0"/>
              <a:t>When it lasts </a:t>
            </a:r>
            <a:r>
              <a:rPr lang="en-US" sz="2000" b="1" i="1" dirty="0"/>
              <a:t>too long</a:t>
            </a:r>
          </a:p>
          <a:p>
            <a:r>
              <a:rPr lang="en-US" sz="2000" dirty="0"/>
              <a:t>When it comes </a:t>
            </a:r>
            <a:r>
              <a:rPr lang="en-US" sz="2000" b="1" i="1" dirty="0" smtClean="0"/>
              <a:t>too often</a:t>
            </a:r>
          </a:p>
          <a:p>
            <a:r>
              <a:rPr lang="en-US" sz="2000" dirty="0" smtClean="0"/>
              <a:t>Perception of</a:t>
            </a:r>
            <a:r>
              <a:rPr lang="en-US" sz="2000" b="1" i="1" dirty="0" smtClean="0"/>
              <a:t> low choice/control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85800"/>
          </a:xfrm>
        </p:spPr>
        <p:txBody>
          <a:bodyPr/>
          <a:lstStyle/>
          <a:p>
            <a:r>
              <a:rPr lang="en-US" sz="3400" dirty="0"/>
              <a:t>Top Ten Stressors For Medical Trainees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68580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1.  Insufficient sleep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2.  Fear of failure in training program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3.  Death of patients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4.  Fear of error in diagnosis and treatment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5.  Large patient loads and long hours of work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6.  Too much “scut” work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7.  Social isolation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8.  Inadequate sexual activity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9.  Peer competition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dirty="0"/>
              <a:t>10. High debt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theme/theme1.xml><?xml version="1.0" encoding="utf-8"?>
<a:theme xmlns:a="http://schemas.openxmlformats.org/drawingml/2006/main" name="OMATheme">
  <a:themeElements>
    <a:clrScheme name="OMAPPT">
      <a:dk1>
        <a:srgbClr val="00245D"/>
      </a:dk1>
      <a:lt1>
        <a:sysClr val="window" lastClr="FFFFFF"/>
      </a:lt1>
      <a:dk2>
        <a:srgbClr val="00245D"/>
      </a:dk2>
      <a:lt2>
        <a:srgbClr val="7399C6"/>
      </a:lt2>
      <a:accent1>
        <a:srgbClr val="939BA1"/>
      </a:accent1>
      <a:accent2>
        <a:srgbClr val="B3AA7E"/>
      </a:accent2>
      <a:accent3>
        <a:srgbClr val="6E8878"/>
      </a:accent3>
      <a:accent4>
        <a:srgbClr val="87746A"/>
      </a:accent4>
      <a:accent5>
        <a:srgbClr val="595959"/>
      </a:accent5>
      <a:accent6>
        <a:srgbClr val="595959"/>
      </a:accent6>
      <a:hlink>
        <a:srgbClr val="00245D"/>
      </a:hlink>
      <a:folHlink>
        <a:srgbClr val="8438BD"/>
      </a:folHlink>
    </a:clrScheme>
    <a:fontScheme name="OMA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>
        <a:noAutofit/>
      </a:bodyPr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PHPPowerPoint2007</Template>
  <TotalTime>5709</TotalTime>
  <Words>2430</Words>
  <Application>Microsoft Office PowerPoint</Application>
  <PresentationFormat>On-screen Show (4:3)</PresentationFormat>
  <Paragraphs>373</Paragraphs>
  <Slides>48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 Unicode MS</vt:lpstr>
      <vt:lpstr>Arial</vt:lpstr>
      <vt:lpstr>Arial Black</vt:lpstr>
      <vt:lpstr>Arial Narrow</vt:lpstr>
      <vt:lpstr>Browallia New</vt:lpstr>
      <vt:lpstr>Calibri</vt:lpstr>
      <vt:lpstr>Helvetica</vt:lpstr>
      <vt:lpstr>Monotype Sorts</vt:lpstr>
      <vt:lpstr>Times New Roman</vt:lpstr>
      <vt:lpstr>Wingdings</vt:lpstr>
      <vt:lpstr>OMATheme</vt:lpstr>
      <vt:lpstr>Pursuing Wellness:   Recognizing Distress &amp; Impairment</vt:lpstr>
      <vt:lpstr>The Professionals Health Program   Who We Are </vt:lpstr>
      <vt:lpstr>PHP Services:</vt:lpstr>
      <vt:lpstr>New Cases By Problem Type  2007 to Current</vt:lpstr>
      <vt:lpstr>Objectives</vt:lpstr>
      <vt:lpstr>Invincible?</vt:lpstr>
      <vt:lpstr>Stress...</vt:lpstr>
      <vt:lpstr>Stress becomes a problem when</vt:lpstr>
      <vt:lpstr>Top Ten Stressors For Medical Trainees</vt:lpstr>
      <vt:lpstr>Attributes in MDs that serve us well professionally (Michael Myers)</vt:lpstr>
      <vt:lpstr>Attributes in MDs that are liabilities in marriage (Ellis and Inbody, 1988)</vt:lpstr>
      <vt:lpstr>Consequences of chronic stress </vt:lpstr>
      <vt:lpstr>Prolonged stress can lead to…</vt:lpstr>
      <vt:lpstr>And More</vt:lpstr>
      <vt:lpstr>When You Identify a Problem For    Yourself or Colleague</vt:lpstr>
      <vt:lpstr>Difficulties Vets Face</vt:lpstr>
      <vt:lpstr>PowerPoint Presentation</vt:lpstr>
      <vt:lpstr>Risk factors</vt:lpstr>
      <vt:lpstr>Impairment:</vt:lpstr>
      <vt:lpstr>Illness vs Impairment</vt:lpstr>
      <vt:lpstr>Spectrum of Substance Use / Abuse</vt:lpstr>
      <vt:lpstr>DSM 5 Diagnostic Criteria</vt:lpstr>
      <vt:lpstr>Heavy episodic alcohol use</vt:lpstr>
      <vt:lpstr>Mental Health Disorders - Ontario </vt:lpstr>
      <vt:lpstr>Recognizing Impairment</vt:lpstr>
      <vt:lpstr>“Early” Signs:</vt:lpstr>
      <vt:lpstr>Later Signs:</vt:lpstr>
      <vt:lpstr>End Stage “Too Late” Signs:</vt:lpstr>
      <vt:lpstr>PowerPoint Presentation</vt:lpstr>
      <vt:lpstr>What Can You Do?</vt:lpstr>
      <vt:lpstr>Know Yourself</vt:lpstr>
      <vt:lpstr> The Superhero Myth!  </vt:lpstr>
      <vt:lpstr>Self-Care Checklist</vt:lpstr>
      <vt:lpstr>Barriers to Self-Care</vt:lpstr>
      <vt:lpstr>… There Isn’t Enough Time!</vt:lpstr>
      <vt:lpstr>Barriers to Asking for Help:</vt:lpstr>
      <vt:lpstr>PowerPoint Presentation</vt:lpstr>
      <vt:lpstr>Supporting a Colleague?</vt:lpstr>
      <vt:lpstr>PowerPoint Presentation</vt:lpstr>
      <vt:lpstr>Bystander</vt:lpstr>
      <vt:lpstr>Bystanding slogans:</vt:lpstr>
      <vt:lpstr>Where to Seek Advice</vt:lpstr>
      <vt:lpstr>Response-ability</vt:lpstr>
      <vt:lpstr>Supporting a colleague</vt:lpstr>
      <vt:lpstr>Intervention:</vt:lpstr>
      <vt:lpstr>Intervention</vt:lpstr>
      <vt:lpstr>PowerPoint Presentation</vt:lpstr>
      <vt:lpstr>PowerPoint Presentation</vt:lpstr>
    </vt:vector>
  </TitlesOfParts>
  <Company>Ontario Medical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Back to Basics</dc:title>
  <dc:creator>seans</dc:creator>
  <cp:lastModifiedBy>Elizabeth Lowenger</cp:lastModifiedBy>
  <cp:revision>537</cp:revision>
  <cp:lastPrinted>2014-03-11T13:09:16Z</cp:lastPrinted>
  <dcterms:created xsi:type="dcterms:W3CDTF">2012-02-02T15:19:09Z</dcterms:created>
  <dcterms:modified xsi:type="dcterms:W3CDTF">2016-02-09T14:13:36Z</dcterms:modified>
</cp:coreProperties>
</file>